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65" r:id="rId4"/>
    <p:sldId id="258" r:id="rId5"/>
    <p:sldId id="259" r:id="rId6"/>
    <p:sldId id="261" r:id="rId7"/>
    <p:sldId id="266" r:id="rId8"/>
    <p:sldId id="264" r:id="rId9"/>
    <p:sldId id="267" r:id="rId10"/>
    <p:sldId id="263" r:id="rId11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659" cy="49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:notes"/>
          <p:cNvSpPr txBox="1">
            <a:spLocks noGrp="1"/>
          </p:cNvSpPr>
          <p:nvPr>
            <p:ph type="sldNum" idx="12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:notes"/>
          <p:cNvSpPr txBox="1">
            <a:spLocks noGrp="1"/>
          </p:cNvSpPr>
          <p:nvPr>
            <p:ph type="sldNum" idx="12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498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4b19bf4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f84b19bf42_0_1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f84b19bf42_0_17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cf752ffa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fcf752ffae_0_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fcf752ffae_0_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cf752ffa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fcf752ffae_0_19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fcf752ffae_0_19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cf752ffa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fcf752ffae_0_19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fcf752ffae_0_19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49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cf752ffa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fcf752ffae_0_19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fcf752ffae_0_19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84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cf752ffae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fcf752ffae_0_19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00" cy="390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fcf752ffae_0_19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00" rIns="91000" bIns="45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859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descr="https://scontent-arn2-1.xx.fbcdn.net/hphotos-xpl1/v/t1.0-9/11921620_843919215706421_646426739448342471_n.jpg?oh=869c0b7f53c0b64bf77e087bcff84f8b&amp;oe=576056C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408" y="45910"/>
            <a:ext cx="10585176" cy="664273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767399" y="45900"/>
            <a:ext cx="7326267" cy="8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o-NO" b="1" dirty="0"/>
              <a:t> </a:t>
            </a:r>
            <a:endParaRPr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0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o-NO" sz="3400" b="1" dirty="0"/>
              <a:t>NTP 202</a:t>
            </a:r>
            <a:r>
              <a:rPr lang="nb-NO" sz="3400" b="1" dirty="0"/>
              <a:t>5 </a:t>
            </a:r>
            <a:r>
              <a:rPr lang="no-NO" sz="3400" b="1" dirty="0"/>
              <a:t>-</a:t>
            </a:r>
            <a:r>
              <a:rPr lang="nb-NO" sz="3400" b="1" dirty="0"/>
              <a:t> </a:t>
            </a:r>
            <a:r>
              <a:rPr lang="no-NO" sz="3400" b="1" dirty="0"/>
              <a:t>203</a:t>
            </a:r>
            <a:r>
              <a:rPr lang="nb-NO" sz="3400" b="1" dirty="0"/>
              <a:t>6 </a:t>
            </a:r>
            <a:br>
              <a:rPr lang="nb-NO" sz="3000" b="1" dirty="0"/>
            </a:br>
            <a:r>
              <a:rPr lang="nb-NO" sz="2600" b="1" dirty="0"/>
              <a:t>Rogaland </a:t>
            </a:r>
            <a:r>
              <a:rPr lang="no-NO" sz="2600" b="1" dirty="0"/>
              <a:t>fylkeskommune</a:t>
            </a:r>
            <a:endParaRPr sz="26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b-NO" sz="2600" b="1" dirty="0"/>
              <a:t>Digital </a:t>
            </a:r>
            <a:r>
              <a:rPr lang="nb-NO" sz="2600" b="1" dirty="0" err="1"/>
              <a:t>høyringskonferanse</a:t>
            </a:r>
            <a:br>
              <a:rPr lang="nb-NO" sz="2600" b="1" dirty="0"/>
            </a:br>
            <a:r>
              <a:rPr lang="no-NO" sz="2600" b="1" dirty="0"/>
              <a:t>2. </a:t>
            </a:r>
            <a:r>
              <a:rPr lang="nb-NO" sz="2600" b="1" dirty="0"/>
              <a:t>mai</a:t>
            </a:r>
            <a:r>
              <a:rPr lang="no-NO" sz="2600" b="1" dirty="0"/>
              <a:t> 202</a:t>
            </a:r>
            <a:r>
              <a:rPr lang="nb-NO" sz="2600" b="1" dirty="0"/>
              <a:t>3</a:t>
            </a:r>
            <a:r>
              <a:rPr lang="no-NO" sz="2600" b="1" dirty="0"/>
              <a:t> </a:t>
            </a:r>
            <a:endParaRPr sz="26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0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b-NO" sz="2400" b="1" dirty="0" err="1"/>
              <a:t>Foreininga</a:t>
            </a:r>
            <a:r>
              <a:rPr lang="nb-NO" sz="2400" b="1" dirty="0"/>
              <a:t> for</a:t>
            </a:r>
            <a:r>
              <a:rPr lang="no-NO" sz="2400" b="1" dirty="0"/>
              <a:t> </a:t>
            </a:r>
            <a:br>
              <a:rPr lang="nb-NO" sz="2400" b="1" dirty="0"/>
            </a:br>
            <a:r>
              <a:rPr lang="no-NO" sz="2400" b="1" dirty="0"/>
              <a:t>Fjordvegen R</a:t>
            </a:r>
            <a:r>
              <a:rPr lang="nb-NO" sz="2400" b="1" dirty="0" err="1"/>
              <a:t>iksveg</a:t>
            </a:r>
            <a:r>
              <a:rPr lang="no-NO" sz="2400" b="1" dirty="0"/>
              <a:t> 13</a:t>
            </a:r>
            <a:endParaRPr sz="24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b-NO" sz="1800" b="1" dirty="0"/>
              <a:t>Hanne Sundbø, seniorkonsulent</a:t>
            </a:r>
            <a:endParaRPr lang="nn-NO" sz="18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nb-NO" sz="18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b-NO" sz="1800" b="1" dirty="0"/>
              <a:t>          </a:t>
            </a:r>
            <a:r>
              <a:rPr lang="nb-NO" sz="1500" i="1" dirty="0"/>
              <a:t>Rv 13 - </a:t>
            </a:r>
            <a:r>
              <a:rPr lang="nn-NO" sz="1500" i="1" dirty="0"/>
              <a:t>Ras ved Suldalsvatnet august 2020</a:t>
            </a:r>
            <a:r>
              <a:rPr lang="nn-NO" sz="1500" dirty="0"/>
              <a:t> </a:t>
            </a:r>
            <a:br>
              <a:rPr lang="nn-NO" sz="1500" dirty="0"/>
            </a:br>
            <a:r>
              <a:rPr lang="nn-NO" sz="1500" dirty="0"/>
              <a:t>                                                </a:t>
            </a:r>
            <a:r>
              <a:rPr lang="nn-NO" sz="1400" i="1" dirty="0"/>
              <a:t>Framside Suldalsposten                                                                                                              </a:t>
            </a: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1" dirty="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br>
              <a:rPr lang="no-NO" sz="1600" b="1" dirty="0"/>
            </a:br>
            <a:r>
              <a:rPr lang="no-NO" sz="1600" b="1" dirty="0"/>
              <a:t> </a:t>
            </a:r>
            <a:endParaRPr dirty="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br>
              <a:rPr lang="no-NO" sz="1600" b="1" dirty="0"/>
            </a:br>
            <a:endParaRPr sz="1600" b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dirty="0"/>
              <a:t>  </a:t>
            </a:r>
            <a:endParaRPr sz="2800" dirty="0"/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3667" y="122249"/>
            <a:ext cx="3810000" cy="661350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FA91AD9-2BB4-1D27-D572-E0474B948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570604"/>
              </p:ext>
            </p:extLst>
          </p:nvPr>
        </p:nvGraphicFramePr>
        <p:xfrm>
          <a:off x="4720136" y="2182761"/>
          <a:ext cx="3243992" cy="455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004418" imgH="8595266" progId="Acrobat.Document.DC">
                  <p:embed/>
                </p:oleObj>
              </mc:Choice>
              <mc:Fallback>
                <p:oleObj name="Acrobat Document" r:id="rId5" imgW="6004418" imgH="859526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0136" y="2182761"/>
                        <a:ext cx="3243992" cy="4552989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e 5" descr="Et bilde som inneholder logo&#10;&#10;Automatisk generert beskrivelse">
            <a:extLst>
              <a:ext uri="{FF2B5EF4-FFF2-40B4-BE49-F238E27FC236}">
                <a16:creationId xmlns:a16="http://schemas.microsoft.com/office/drawing/2014/main" id="{1C25C2A8-26DE-CD05-353A-CF0F99C56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905" y="169351"/>
            <a:ext cx="2602171" cy="1728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9;p14">
            <a:extLst>
              <a:ext uri="{FF2B5EF4-FFF2-40B4-BE49-F238E27FC236}">
                <a16:creationId xmlns:a16="http://schemas.microsoft.com/office/drawing/2014/main" id="{CD967568-BC98-B8EE-042B-707C07A929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8529" y="593567"/>
            <a:ext cx="8770375" cy="54962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Undertittel 5">
            <a:extLst>
              <a:ext uri="{FF2B5EF4-FFF2-40B4-BE49-F238E27FC236}">
                <a16:creationId xmlns:a16="http://schemas.microsoft.com/office/drawing/2014/main" id="{1B4E2FF6-B53A-439B-D959-35554B5DE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381000"/>
          </a:xfrm>
        </p:spPr>
        <p:txBody>
          <a:bodyPr/>
          <a:lstStyle/>
          <a:p>
            <a:r>
              <a:rPr lang="nb-NO" sz="4400" b="1" dirty="0">
                <a:solidFill>
                  <a:schemeClr val="bg1"/>
                </a:solidFill>
              </a:rPr>
              <a:t>    Her står </a:t>
            </a:r>
            <a:r>
              <a:rPr lang="nb-NO" sz="4400" b="1" dirty="0" err="1">
                <a:solidFill>
                  <a:schemeClr val="bg1"/>
                </a:solidFill>
              </a:rPr>
              <a:t>me</a:t>
            </a:r>
            <a:r>
              <a:rPr lang="nb-NO" sz="4400" b="1" dirty="0">
                <a:solidFill>
                  <a:schemeClr val="bg1"/>
                </a:solidFill>
              </a:rPr>
              <a:t> </a:t>
            </a:r>
            <a:r>
              <a:rPr lang="nb-NO" sz="4400" b="1" dirty="0" err="1">
                <a:solidFill>
                  <a:schemeClr val="bg1"/>
                </a:solidFill>
              </a:rPr>
              <a:t>no</a:t>
            </a:r>
            <a:br>
              <a:rPr lang="nb-NO" sz="4400" b="1" dirty="0">
                <a:solidFill>
                  <a:schemeClr val="bg1"/>
                </a:solidFill>
              </a:rPr>
            </a:br>
            <a:r>
              <a:rPr lang="nb-NO" sz="4400" b="1" dirty="0">
                <a:solidFill>
                  <a:schemeClr val="bg1"/>
                </a:solidFill>
              </a:rPr>
              <a:t>   Takk for </a:t>
            </a:r>
            <a:r>
              <a:rPr lang="nb-NO" sz="4400" b="1" dirty="0" err="1">
                <a:solidFill>
                  <a:schemeClr val="bg1"/>
                </a:solidFill>
              </a:rPr>
              <a:t>merksemda</a:t>
            </a:r>
            <a:r>
              <a:rPr lang="nb-NO" sz="4400" b="1" dirty="0">
                <a:solidFill>
                  <a:schemeClr val="bg1"/>
                </a:solidFill>
              </a:rPr>
              <a:t>!</a:t>
            </a: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5930BF8-B6A3-47AB-ED0F-76545092E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5860027"/>
            <a:ext cx="10363200" cy="894734"/>
          </a:xfrm>
        </p:spPr>
        <p:txBody>
          <a:bodyPr/>
          <a:lstStyle/>
          <a:p>
            <a:pPr algn="l"/>
            <a:r>
              <a:rPr lang="nb-NO" sz="1800" i="1" dirty="0" err="1"/>
              <a:t>Sommar</a:t>
            </a:r>
            <a:r>
              <a:rPr lang="nb-NO" sz="1800" i="1" dirty="0"/>
              <a:t> på </a:t>
            </a:r>
            <a:r>
              <a:rPr lang="nb-NO" sz="1800" i="1" dirty="0" err="1"/>
              <a:t>rv</a:t>
            </a:r>
            <a:r>
              <a:rPr lang="nb-NO" sz="1800" i="1" dirty="0"/>
              <a:t> 13 mellom Hardandangerbrua og Kinsarvik</a:t>
            </a:r>
            <a:r>
              <a:rPr lang="nb-NO" sz="1800" dirty="0"/>
              <a:t>     </a:t>
            </a:r>
            <a:r>
              <a:rPr lang="nb-NO" sz="1800" b="1" dirty="0"/>
              <a:t>Følg oss på fjordvegen.no, </a:t>
            </a:r>
            <a:r>
              <a:rPr lang="nb-NO" sz="1800" b="1" dirty="0" err="1"/>
              <a:t>fb</a:t>
            </a:r>
            <a:r>
              <a:rPr lang="nb-NO" sz="1800" b="1" dirty="0"/>
              <a:t> og </a:t>
            </a:r>
            <a:r>
              <a:rPr lang="nb-NO" sz="1800" b="1" dirty="0" err="1"/>
              <a:t>insta</a:t>
            </a:r>
            <a:endParaRPr lang="nb-NO" sz="1800" b="1" dirty="0"/>
          </a:p>
        </p:txBody>
      </p:sp>
      <p:pic>
        <p:nvPicPr>
          <p:cNvPr id="8" name="Google Shape;152;p19">
            <a:extLst>
              <a:ext uri="{FF2B5EF4-FFF2-40B4-BE49-F238E27FC236}">
                <a16:creationId xmlns:a16="http://schemas.microsoft.com/office/drawing/2014/main" id="{862C43A2-B4EC-637F-AB68-5884729166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3200" y="474316"/>
            <a:ext cx="1248696" cy="1334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21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75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o-NO" sz="4000" dirty="0"/>
              <a:t>Kven er Fjordvegen R</a:t>
            </a:r>
            <a:r>
              <a:rPr lang="nb-NO" sz="4000" dirty="0" err="1"/>
              <a:t>iksveg</a:t>
            </a:r>
            <a:r>
              <a:rPr lang="no-NO" sz="4000" dirty="0"/>
              <a:t> 13?</a:t>
            </a:r>
            <a:r>
              <a:rPr lang="nb-NO" sz="4000" dirty="0"/>
              <a:t>  </a:t>
            </a:r>
            <a:endParaRPr sz="4000" dirty="0"/>
          </a:p>
        </p:txBody>
      </p:sp>
      <p:sp>
        <p:nvSpPr>
          <p:cNvPr id="101" name="Google Shape;101;p14"/>
          <p:cNvSpPr/>
          <p:nvPr/>
        </p:nvSpPr>
        <p:spPr>
          <a:xfrm>
            <a:off x="6456040" y="3982998"/>
            <a:ext cx="6480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63476"/>
            <a:ext cx="1093912" cy="109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0" y="953729"/>
            <a:ext cx="11739715" cy="5545393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b-NO" sz="1800" dirty="0" err="1"/>
              <a:t>Foreining</a:t>
            </a:r>
            <a:r>
              <a:rPr lang="nb-NO" sz="1800" dirty="0"/>
              <a:t> - m</a:t>
            </a:r>
            <a:r>
              <a:rPr lang="no-NO" sz="1800" dirty="0"/>
              <a:t>edlems</a:t>
            </a:r>
            <a:r>
              <a:rPr lang="nb-NO" sz="1800" dirty="0"/>
              <a:t>-</a:t>
            </a:r>
            <a:r>
              <a:rPr lang="no-NO" sz="1800" dirty="0"/>
              <a:t>organisasjon</a:t>
            </a:r>
            <a:r>
              <a:rPr lang="nb-NO" sz="1800" dirty="0"/>
              <a:t>:</a:t>
            </a:r>
            <a:r>
              <a:rPr lang="no-NO" sz="1800" dirty="0"/>
              <a:t> </a:t>
            </a:r>
            <a:endParaRPr sz="1800" dirty="0"/>
          </a:p>
          <a:p>
            <a: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no-NO" sz="1800" dirty="0"/>
              <a:t>2   fylkeskommunar</a:t>
            </a:r>
            <a:r>
              <a:rPr lang="nb-NO" sz="1800" dirty="0"/>
              <a:t>, </a:t>
            </a:r>
            <a:r>
              <a:rPr lang="no-NO" sz="1800" dirty="0"/>
              <a:t>1</a:t>
            </a:r>
            <a:r>
              <a:rPr lang="nb-NO" sz="1800" dirty="0"/>
              <a:t>1</a:t>
            </a:r>
            <a:r>
              <a:rPr lang="no-NO" sz="1800" dirty="0"/>
              <a:t> kommunar</a:t>
            </a:r>
            <a:r>
              <a:rPr lang="nb-NO" sz="1800" dirty="0"/>
              <a:t>, </a:t>
            </a:r>
            <a:r>
              <a:rPr lang="no-NO" sz="1800" dirty="0"/>
              <a:t>2 regionråd 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no-NO" sz="1800" dirty="0"/>
              <a:t>7   organisasjonar</a:t>
            </a:r>
            <a:r>
              <a:rPr lang="nb-NO" sz="1800" dirty="0"/>
              <a:t>, 20</a:t>
            </a:r>
            <a:r>
              <a:rPr lang="no-NO" sz="1800" dirty="0"/>
              <a:t> verksemder</a:t>
            </a:r>
            <a:r>
              <a:rPr lang="nb-NO" sz="1800" dirty="0"/>
              <a:t>.</a:t>
            </a:r>
            <a:br>
              <a:rPr lang="nb-NO" sz="1800" dirty="0"/>
            </a:br>
            <a:r>
              <a:rPr lang="nb-NO" sz="1600" i="1" dirty="0"/>
              <a:t>Rogaland: Suldal Næringsforening, Hjelmeland </a:t>
            </a:r>
            <a:br>
              <a:rPr lang="nb-NO" sz="1600" i="1" dirty="0"/>
            </a:br>
            <a:r>
              <a:rPr lang="nb-NO" sz="1600" i="1" dirty="0"/>
              <a:t>Handels- og Serviceforening, Norsk Stein Jelsa, </a:t>
            </a:r>
            <a:br>
              <a:rPr lang="nb-NO" sz="1600" i="1" dirty="0"/>
            </a:br>
            <a:r>
              <a:rPr lang="nb-NO" sz="1600" i="1" dirty="0"/>
              <a:t>Norstone Årdal, </a:t>
            </a:r>
            <a:r>
              <a:rPr lang="nb-NO" sz="1600" i="1" dirty="0" err="1"/>
              <a:t>Autagro</a:t>
            </a:r>
            <a:r>
              <a:rPr lang="nb-NO" sz="1600" i="1" dirty="0"/>
              <a:t> Årdal, Ullestad &amp; Jansen </a:t>
            </a:r>
            <a:br>
              <a:rPr lang="nb-NO" sz="1600" i="1" dirty="0"/>
            </a:br>
            <a:r>
              <a:rPr lang="nb-NO" sz="1600" i="1" dirty="0"/>
              <a:t>Transport, Fiskå Mølle, Felleskjøpet RA, m.fl.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b-NO" sz="1800" dirty="0" err="1"/>
              <a:t>Eit</a:t>
            </a:r>
            <a:r>
              <a:rPr lang="nb-NO" sz="1800" dirty="0"/>
              <a:t> </a:t>
            </a:r>
            <a:r>
              <a:rPr lang="nb-NO" sz="1800" dirty="0" err="1"/>
              <a:t>arbeidande</a:t>
            </a:r>
            <a:r>
              <a:rPr lang="nb-NO" sz="1800" dirty="0"/>
              <a:t> styre + a</a:t>
            </a:r>
            <a:r>
              <a:rPr lang="no-NO" sz="1800" dirty="0"/>
              <a:t>dministrasjon 0,65 årsverk</a:t>
            </a:r>
            <a:endParaRPr lang="nb-NO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b-NO" sz="1800" dirty="0"/>
              <a:t>Ny </a:t>
            </a:r>
            <a:r>
              <a:rPr lang="nb-NO" sz="1800" dirty="0" err="1"/>
              <a:t>styreleiar</a:t>
            </a:r>
            <a:r>
              <a:rPr lang="nb-NO" sz="1800" dirty="0"/>
              <a:t> Marta S. Vange, Vik, </a:t>
            </a:r>
            <a:r>
              <a:rPr lang="nb-NO" sz="1800" dirty="0" err="1"/>
              <a:t>nestleiar</a:t>
            </a:r>
            <a:r>
              <a:rPr lang="nb-NO" sz="1800" dirty="0"/>
              <a:t> Anita Husøy </a:t>
            </a:r>
            <a:br>
              <a:rPr lang="nb-NO" sz="1800" dirty="0"/>
            </a:br>
            <a:r>
              <a:rPr lang="nb-NO" sz="1800" dirty="0"/>
              <a:t>Riskedal, Hjelmeland. Fast representasjon </a:t>
            </a:r>
            <a:r>
              <a:rPr lang="nb-NO" sz="1800" dirty="0" err="1"/>
              <a:t>frå</a:t>
            </a:r>
            <a:r>
              <a:rPr lang="nb-NO" sz="1800" dirty="0"/>
              <a:t> fylka;</a:t>
            </a:r>
            <a:br>
              <a:rPr lang="nb-NO" sz="1800" dirty="0"/>
            </a:br>
            <a:r>
              <a:rPr lang="nb-NO" sz="1800" dirty="0"/>
              <a:t>Rogaland: Kristoffer Amdal samt </a:t>
            </a:r>
            <a:r>
              <a:rPr lang="nb-NO" sz="1800" dirty="0" err="1"/>
              <a:t>frå</a:t>
            </a:r>
            <a:r>
              <a:rPr lang="nb-NO" sz="1800" dirty="0"/>
              <a:t> Vestland i styret.</a:t>
            </a:r>
            <a:endParaRPr sz="1800" dirty="0"/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Reviderte vedtekter 17.4.23: </a:t>
            </a:r>
            <a:r>
              <a:rPr kumimoji="0" lang="nb-NO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Namn</a:t>
            </a:r>
            <a:r>
              <a:rPr lang="nb-NO" sz="1800" dirty="0">
                <a:solidFill>
                  <a:srgbClr val="000000"/>
                </a:solidFill>
              </a:rPr>
              <a:t>,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nb-NO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kontingentar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mm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o-NO" sz="1800" dirty="0"/>
              <a:t>Pådrivar for auka midlar og framdrift i rassikring</a:t>
            </a:r>
            <a:endParaRPr lang="nb-NO" sz="18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b-NO" sz="1800" dirty="0"/>
              <a:t>     </a:t>
            </a:r>
            <a:r>
              <a:rPr lang="no-NO" sz="1800" dirty="0"/>
              <a:t> og standardheving for Rv 13 Stavanger - Sogndal</a:t>
            </a:r>
            <a:endParaRPr sz="1800" dirty="0"/>
          </a:p>
          <a:p>
            <a:pPr>
              <a:spcBef>
                <a:spcPts val="0"/>
              </a:spcBef>
            </a:pPr>
            <a:r>
              <a:rPr lang="no-NO" sz="1800" dirty="0"/>
              <a:t>Arrangerer kvart år </a:t>
            </a:r>
            <a:r>
              <a:rPr lang="nb-NO" sz="1800" b="1" dirty="0" err="1"/>
              <a:t>open</a:t>
            </a:r>
            <a:r>
              <a:rPr lang="nb-NO" sz="1800" b="1" dirty="0"/>
              <a:t> </a:t>
            </a:r>
            <a:r>
              <a:rPr lang="no-NO" sz="1800" b="1" dirty="0"/>
              <a:t>Årskonferanse </a:t>
            </a:r>
            <a:r>
              <a:rPr lang="no-NO" sz="1800" dirty="0"/>
              <a:t>med fokus på </a:t>
            </a:r>
            <a:br>
              <a:rPr lang="nb-NO" sz="1800" dirty="0"/>
            </a:br>
            <a:r>
              <a:rPr lang="no-NO" sz="1800" dirty="0"/>
              <a:t>aktuelle sa</a:t>
            </a:r>
            <a:r>
              <a:rPr lang="nb-NO" sz="1800" dirty="0" err="1"/>
              <a:t>mferdselstema</a:t>
            </a:r>
            <a:r>
              <a:rPr lang="nb-NO" sz="1800" dirty="0"/>
              <a:t> knytt til riksveg 13 og NTP. </a:t>
            </a:r>
            <a:br>
              <a:rPr lang="nb-NO" sz="1800" dirty="0"/>
            </a:br>
            <a:r>
              <a:rPr lang="nb-NO" sz="1800" dirty="0"/>
              <a:t>Sogndal 17.4. med Statssekretær og fem </a:t>
            </a:r>
            <a:r>
              <a:rPr lang="nb-NO" sz="1800" dirty="0" err="1"/>
              <a:t>frå</a:t>
            </a:r>
            <a:r>
              <a:rPr lang="nb-NO" sz="1800" dirty="0"/>
              <a:t> Stortinget.</a:t>
            </a:r>
            <a:br>
              <a:rPr lang="nb-NO" sz="1800" dirty="0"/>
            </a:br>
            <a:r>
              <a:rPr lang="nb-NO" sz="1800" dirty="0"/>
              <a:t>Sette </a:t>
            </a:r>
            <a:r>
              <a:rPr lang="nb-NO" sz="1800" dirty="0" err="1"/>
              <a:t>søkjelyset</a:t>
            </a:r>
            <a:r>
              <a:rPr lang="nb-NO" sz="1800" dirty="0"/>
              <a:t> på ny forsking: </a:t>
            </a:r>
            <a:r>
              <a:rPr lang="nb-NO" sz="1800" dirty="0" err="1"/>
              <a:t>Klimaveg</a:t>
            </a:r>
            <a:r>
              <a:rPr lang="nb-NO" sz="1800" dirty="0"/>
              <a:t>-programmet                                </a:t>
            </a:r>
            <a:r>
              <a:rPr lang="nb-NO" sz="1400" i="1" dirty="0"/>
              <a:t>Nettstad www.fjordvegen.no + </a:t>
            </a:r>
            <a:r>
              <a:rPr lang="nb-NO" sz="1400" i="1" dirty="0" err="1"/>
              <a:t>nyheitsbrev</a:t>
            </a:r>
            <a:r>
              <a:rPr lang="nb-NO" sz="1400" i="1" dirty="0"/>
              <a:t> </a:t>
            </a:r>
            <a:r>
              <a:rPr lang="nb-NO" sz="1400" i="1" dirty="0" err="1"/>
              <a:t>m.v</a:t>
            </a:r>
            <a:r>
              <a:rPr lang="nb-NO" sz="1400" i="1" dirty="0"/>
              <a:t>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b-NO" sz="1400" i="1" dirty="0"/>
              <a:t>         </a:t>
            </a:r>
            <a:r>
              <a:rPr lang="nb-NO" sz="1800" dirty="0"/>
              <a:t>samt Velferdsgevinst ved skredsikring = nytt grunnlag for </a:t>
            </a:r>
            <a:br>
              <a:rPr lang="nb-NO" sz="1800" dirty="0"/>
            </a:br>
            <a:r>
              <a:rPr lang="nb-NO" sz="1800" dirty="0"/>
              <a:t>       NTP / samfunnsøkonomiske analyser. Samt nytt om </a:t>
            </a:r>
            <a:r>
              <a:rPr lang="nb-NO" sz="1800" dirty="0" err="1"/>
              <a:t>leveransane</a:t>
            </a:r>
            <a:r>
              <a:rPr lang="nb-NO" sz="1800" dirty="0"/>
              <a:t> </a:t>
            </a:r>
            <a:r>
              <a:rPr lang="nb-NO" sz="1800" dirty="0" err="1"/>
              <a:t>frå</a:t>
            </a:r>
            <a:r>
              <a:rPr lang="nb-NO" sz="1800" dirty="0"/>
              <a:t> SVV og Nye veier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b-NO" sz="1800" dirty="0"/>
              <a:t>                                                                                           </a:t>
            </a:r>
            <a:endParaRPr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no-NO" sz="2400" dirty="0"/>
              <a:t> </a:t>
            </a:r>
            <a:endParaRPr sz="2400" dirty="0"/>
          </a:p>
        </p:txBody>
      </p:sp>
      <p:pic>
        <p:nvPicPr>
          <p:cNvPr id="3" name="Bilde 2" descr="Et bilde som inneholder Nettsted&#10;&#10;Automatisk generert beskrivelse">
            <a:extLst>
              <a:ext uri="{FF2B5EF4-FFF2-40B4-BE49-F238E27FC236}">
                <a16:creationId xmlns:a16="http://schemas.microsoft.com/office/drawing/2014/main" id="{E10266D3-CC6F-682F-30CF-5643F9974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458" y="1197435"/>
            <a:ext cx="6237295" cy="449544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o-NO" sz="4000" dirty="0"/>
              <a:t>Kv</a:t>
            </a:r>
            <a:r>
              <a:rPr lang="nb-NO" sz="4000" dirty="0"/>
              <a:t>a mål har</a:t>
            </a:r>
            <a:r>
              <a:rPr lang="no-NO" sz="4000" dirty="0"/>
              <a:t> Fjordvegen R</a:t>
            </a:r>
            <a:r>
              <a:rPr lang="nb-NO" sz="4000" dirty="0" err="1"/>
              <a:t>iksveg</a:t>
            </a:r>
            <a:r>
              <a:rPr lang="no-NO" sz="4000" dirty="0"/>
              <a:t> 13?</a:t>
            </a:r>
            <a:endParaRPr sz="4000" dirty="0"/>
          </a:p>
        </p:txBody>
      </p:sp>
      <p:sp>
        <p:nvSpPr>
          <p:cNvPr id="101" name="Google Shape;101;p14"/>
          <p:cNvSpPr/>
          <p:nvPr/>
        </p:nvSpPr>
        <p:spPr>
          <a:xfrm>
            <a:off x="6456040" y="3982998"/>
            <a:ext cx="6480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63476"/>
            <a:ext cx="1093912" cy="109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108155" y="1157499"/>
            <a:ext cx="10854813" cy="5425863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       Fjordvegen Riksveg 13 sitt føremål er</a:t>
            </a: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 1.   Å arbeida for </a:t>
            </a:r>
            <a:r>
              <a:rPr lang="nn-NO" sz="2000" dirty="0">
                <a:solidFill>
                  <a:srgbClr val="000000"/>
                </a:solidFill>
                <a:latin typeface="Source Sans Pro" panose="020B0503030403020204" pitchFamily="34" charset="0"/>
              </a:rPr>
              <a:t>oppgradering og vedlikehald av </a:t>
            </a:r>
            <a:br>
              <a:rPr lang="nn-NO" sz="2000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riksveg 13 slik at denne blir ein trygg veg med 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gjennomgåande høg standard for heile strekninga.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endParaRPr lang="nn-NO" sz="2000" i="0" u="none" strike="noStrike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2.  Å marknadsføra vegstrekninga som ei effektiv og 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vakker transport-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åre og som den 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indre stamvegen 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frå Stavanger til </a:t>
            </a:r>
            <a:b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nn-NO" sz="2000" i="0" u="none" strike="noStrike" dirty="0">
                <a:solidFill>
                  <a:srgbClr val="000000"/>
                </a:solidFill>
                <a:latin typeface="Source Sans Pro" panose="020B0503030403020204" pitchFamily="34" charset="0"/>
              </a:rPr>
              <a:t>Sogndal.</a:t>
            </a:r>
            <a:endParaRPr lang="nb-NO" sz="2000" dirty="0"/>
          </a:p>
          <a:p>
            <a:pPr marL="114300" lvl="0" indent="0" algn="l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br>
              <a:rPr lang="nb-NO" sz="1800" i="1" dirty="0"/>
            </a:br>
            <a:r>
              <a:rPr lang="nb-NO" sz="1800" i="1" dirty="0"/>
              <a:t>Styret på synfaring med </a:t>
            </a:r>
            <a:br>
              <a:rPr lang="nb-NO" sz="1800" i="1" dirty="0"/>
            </a:br>
            <a:r>
              <a:rPr lang="nb-NO" sz="1800" i="1" dirty="0"/>
              <a:t>Nye Veier på </a:t>
            </a:r>
            <a:r>
              <a:rPr lang="nb-NO" sz="1800" i="1" dirty="0" err="1"/>
              <a:t>rv</a:t>
            </a:r>
            <a:r>
              <a:rPr lang="nb-NO" sz="1800" i="1" dirty="0"/>
              <a:t> 13, raspunktet </a:t>
            </a:r>
            <a:r>
              <a:rPr lang="nb-NO" sz="1800" i="1" dirty="0" err="1"/>
              <a:t>Oalskor</a:t>
            </a:r>
            <a:r>
              <a:rPr lang="nb-NO" sz="1800" i="1" dirty="0"/>
              <a:t> nær Odda                                          Rv 13 - </a:t>
            </a:r>
            <a:r>
              <a:rPr lang="nb-NO" sz="1800" i="1" dirty="0" err="1"/>
              <a:t>Rødsliane</a:t>
            </a:r>
            <a:r>
              <a:rPr lang="nb-NO" sz="1800" i="1" dirty="0"/>
              <a:t>, Suldal: Møtesituasjon</a:t>
            </a: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nb-NO" sz="1800" dirty="0" err="1"/>
              <a:t>Uttalar</a:t>
            </a:r>
            <a:r>
              <a:rPr lang="nb-NO" sz="1800" dirty="0"/>
              <a:t>: Liv og helse må gå først</a:t>
            </a:r>
            <a:br>
              <a:rPr lang="nb-NO" sz="1800" dirty="0"/>
            </a:br>
            <a:r>
              <a:rPr lang="nb-NO" sz="1800" dirty="0"/>
              <a:t>Næringslivet sine transportbehov.</a:t>
            </a: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lang="nb-NO" sz="18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no-NO" sz="2400" dirty="0"/>
              <a:t> </a:t>
            </a:r>
            <a:endParaRPr sz="24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FD2B4FF-9A3B-72B2-1648-F82A49CD8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1306893"/>
            <a:ext cx="4782473" cy="478247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AB781E0-CAD0-CCBB-545E-49F1D49E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2" y="3323303"/>
            <a:ext cx="3688083" cy="276606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6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09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o-NO" sz="4000" dirty="0"/>
              <a:t>Kva kjenneteiknar </a:t>
            </a:r>
            <a:r>
              <a:rPr lang="nb-NO" sz="4000" dirty="0" err="1"/>
              <a:t>utfordringane</a:t>
            </a:r>
            <a:r>
              <a:rPr lang="nb-NO" sz="4000" dirty="0"/>
              <a:t> for </a:t>
            </a:r>
            <a:r>
              <a:rPr lang="no-NO" sz="4000" dirty="0"/>
              <a:t>Rv 13?</a:t>
            </a:r>
            <a:endParaRPr sz="4000" dirty="0"/>
          </a:p>
        </p:txBody>
      </p:sp>
      <p:sp>
        <p:nvSpPr>
          <p:cNvPr id="110" name="Google Shape;110;p15"/>
          <p:cNvSpPr/>
          <p:nvPr/>
        </p:nvSpPr>
        <p:spPr>
          <a:xfrm>
            <a:off x="6456040" y="3982998"/>
            <a:ext cx="6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63476"/>
            <a:ext cx="1093912" cy="109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0" y="629266"/>
            <a:ext cx="12192000" cy="59540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600" dirty="0"/>
          </a:p>
          <a:p>
            <a:pPr indent="-381000">
              <a:buSzPts val="2400"/>
            </a:pPr>
            <a:r>
              <a:rPr lang="nb-NO" sz="2200" b="1" i="1" dirty="0"/>
              <a:t>34 </a:t>
            </a:r>
            <a:r>
              <a:rPr lang="no-NO" sz="2200" b="1" i="1" dirty="0"/>
              <a:t>raspunkt </a:t>
            </a:r>
            <a:r>
              <a:rPr lang="nb-NO" sz="2200" i="1" dirty="0"/>
              <a:t>(av 126 i Region Vest) </a:t>
            </a:r>
            <a:r>
              <a:rPr lang="no-NO" sz="2200" i="1" dirty="0"/>
              <a:t>med høg eller middels skredfaktor</a:t>
            </a:r>
            <a:r>
              <a:rPr lang="nb-NO" sz="2200" i="1" dirty="0"/>
              <a:t> </a:t>
            </a:r>
            <a:r>
              <a:rPr lang="nb-NO" sz="2200" dirty="0"/>
              <a:t>(SVV 2019), både </a:t>
            </a:r>
            <a:br>
              <a:rPr lang="nb-NO" sz="2200" dirty="0"/>
            </a:br>
            <a:r>
              <a:rPr lang="nb-NO" sz="2200" dirty="0"/>
              <a:t>stein-/lausmasse-ras og snøras (primært </a:t>
            </a:r>
            <a:r>
              <a:rPr lang="nb-NO" sz="2200" dirty="0" err="1"/>
              <a:t>Vikafjellet</a:t>
            </a:r>
            <a:r>
              <a:rPr lang="nb-NO" sz="2200" dirty="0"/>
              <a:t>) </a:t>
            </a:r>
            <a:br>
              <a:rPr lang="nb-NO" sz="2200" dirty="0"/>
            </a:br>
            <a:r>
              <a:rPr lang="nb-NO" sz="2200" b="1" dirty="0"/>
              <a:t>Rogaland:</a:t>
            </a:r>
            <a:r>
              <a:rPr lang="nb-NO" sz="2200" dirty="0"/>
              <a:t> </a:t>
            </a:r>
            <a:r>
              <a:rPr lang="nb-NO" sz="2200" dirty="0" err="1"/>
              <a:t>Høgast</a:t>
            </a:r>
            <a:r>
              <a:rPr lang="nb-NO" sz="2200" dirty="0"/>
              <a:t> rangerte rasstrekning: </a:t>
            </a:r>
            <a:r>
              <a:rPr lang="nb-NO" sz="2200" b="1" dirty="0" err="1">
                <a:solidFill>
                  <a:schemeClr val="tx1"/>
                </a:solidFill>
              </a:rPr>
              <a:t>Rødsliane</a:t>
            </a:r>
            <a:r>
              <a:rPr lang="nb-NO" sz="2200" b="1" dirty="0">
                <a:solidFill>
                  <a:schemeClr val="tx1"/>
                </a:solidFill>
              </a:rPr>
              <a:t>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(inne med 963 </a:t>
            </a:r>
            <a:r>
              <a:rPr lang="nb-NO" sz="2200" dirty="0" err="1">
                <a:solidFill>
                  <a:schemeClr val="tx1"/>
                </a:solidFill>
              </a:rPr>
              <a:t>mill</a:t>
            </a:r>
            <a:r>
              <a:rPr lang="nb-NO" sz="2200" dirty="0">
                <a:solidFill>
                  <a:schemeClr val="tx1"/>
                </a:solidFill>
              </a:rPr>
              <a:t> kr, binding i 1. seks-års periode). </a:t>
            </a:r>
            <a:br>
              <a:rPr lang="nb-NO" sz="2200" dirty="0">
                <a:solidFill>
                  <a:srgbClr val="FF0000"/>
                </a:solidFill>
              </a:rPr>
            </a:br>
            <a:r>
              <a:rPr lang="nb-NO" sz="2200" b="1" dirty="0"/>
              <a:t>Mjølkeråna (</a:t>
            </a:r>
            <a:r>
              <a:rPr lang="nb-NO" sz="2200" b="1" dirty="0" err="1"/>
              <a:t>Årdalstunellen</a:t>
            </a:r>
            <a:r>
              <a:rPr lang="nb-NO" sz="2200" b="1" dirty="0"/>
              <a:t>)</a:t>
            </a:r>
            <a:r>
              <a:rPr lang="nb-NO" sz="2200" dirty="0"/>
              <a:t>: Planlegging stansa. </a:t>
            </a:r>
            <a:br>
              <a:rPr lang="nb-NO" sz="2200" dirty="0"/>
            </a:br>
            <a:r>
              <a:rPr lang="nb-NO" sz="2200" b="1" dirty="0"/>
              <a:t>Brattlandsdalen</a:t>
            </a:r>
            <a:r>
              <a:rPr lang="nb-NO" sz="2200" dirty="0"/>
              <a:t> (Rogaland/ Vestland). </a:t>
            </a:r>
            <a:r>
              <a:rPr lang="nb-NO" sz="2200" b="1" dirty="0" err="1"/>
              <a:t>Lovra</a:t>
            </a:r>
            <a:r>
              <a:rPr lang="nb-NO" sz="2200" b="1" dirty="0"/>
              <a:t>/</a:t>
            </a:r>
            <a:br>
              <a:rPr lang="nb-NO" sz="2200" b="1" dirty="0"/>
            </a:br>
            <a:r>
              <a:rPr lang="nb-NO" sz="2200" b="1" dirty="0" err="1"/>
              <a:t>Lovraeidet</a:t>
            </a:r>
            <a:r>
              <a:rPr lang="nb-NO" sz="2200" b="1" dirty="0"/>
              <a:t>. Suldalsvatnet</a:t>
            </a:r>
            <a:br>
              <a:rPr lang="nb-NO" sz="2200" dirty="0"/>
            </a:br>
            <a:r>
              <a:rPr lang="nb-NO" sz="2200" dirty="0"/>
              <a:t>Ved ras: Mange strekk med lang eller heilt </a:t>
            </a:r>
            <a:r>
              <a:rPr lang="nb-NO" sz="2200" dirty="0" err="1"/>
              <a:t>utan</a:t>
            </a:r>
            <a:r>
              <a:rPr lang="nb-NO" sz="2200" dirty="0"/>
              <a:t> </a:t>
            </a:r>
            <a:br>
              <a:rPr lang="nb-NO" sz="2200" dirty="0"/>
            </a:br>
            <a:r>
              <a:rPr lang="nb-NO" sz="2200" dirty="0" err="1"/>
              <a:t>omkøyringsveg</a:t>
            </a:r>
            <a:endParaRPr sz="2200" dirty="0"/>
          </a:p>
          <a:p>
            <a:pPr lvl="0" indent="-381000">
              <a:spcBef>
                <a:spcPts val="0"/>
              </a:spcBef>
              <a:buSzPts val="2400"/>
            </a:pPr>
            <a:r>
              <a:rPr lang="no-NO" sz="2200" i="1" dirty="0"/>
              <a:t>Svært varierande standard</a:t>
            </a:r>
            <a:r>
              <a:rPr lang="nb-NO" sz="2200" dirty="0"/>
              <a:t>, u</a:t>
            </a:r>
            <a:r>
              <a:rPr lang="no-NO" sz="2200" dirty="0"/>
              <a:t>vanleg mange standard</a:t>
            </a:r>
            <a:r>
              <a:rPr lang="nb-NO" sz="2200" dirty="0"/>
              <a:t>- </a:t>
            </a:r>
            <a:br>
              <a:rPr lang="nb-NO" sz="2200" dirty="0"/>
            </a:br>
            <a:r>
              <a:rPr lang="no-NO" sz="2200" dirty="0"/>
              <a:t>brot </a:t>
            </a:r>
            <a:r>
              <a:rPr lang="nb-NO" sz="2200" dirty="0"/>
              <a:t>for riksveg. </a:t>
            </a:r>
            <a:r>
              <a:rPr lang="no-NO" sz="2200" dirty="0"/>
              <a:t>Delstrekningar med så låg standard </a:t>
            </a:r>
            <a:r>
              <a:rPr lang="nb-NO" sz="2200" dirty="0"/>
              <a:t>    </a:t>
            </a:r>
            <a:r>
              <a:rPr lang="nb-NO" sz="1600" i="1" dirty="0"/>
              <a:t>Rv 13 – </a:t>
            </a:r>
            <a:r>
              <a:rPr lang="nb-NO" sz="1600" i="1" dirty="0" err="1"/>
              <a:t>Streinras</a:t>
            </a:r>
            <a:r>
              <a:rPr lang="nb-NO" sz="1600" i="1" dirty="0"/>
              <a:t>, </a:t>
            </a:r>
            <a:r>
              <a:rPr lang="nb-NO" sz="1600" i="1" dirty="0" err="1"/>
              <a:t>Lovraeidet</a:t>
            </a:r>
            <a:r>
              <a:rPr lang="nb-NO" sz="1600" i="1" dirty="0"/>
              <a:t> 2021, Suldal</a:t>
            </a:r>
            <a:br>
              <a:rPr lang="nb-NO" sz="2200" dirty="0"/>
            </a:br>
            <a:r>
              <a:rPr lang="no-NO" sz="2200" dirty="0"/>
              <a:t>at køyretøy ikkje kan møtast</a:t>
            </a:r>
            <a:r>
              <a:rPr lang="nb-NO" sz="2200" dirty="0"/>
              <a:t>/</a:t>
            </a:r>
            <a:r>
              <a:rPr lang="no-NO" sz="2200" dirty="0"/>
              <a:t>passera kvarandre</a:t>
            </a:r>
            <a:r>
              <a:rPr lang="nb-NO" sz="2200" dirty="0"/>
              <a:t>. I Rogaland gjeld det </a:t>
            </a:r>
            <a:r>
              <a:rPr lang="nb-NO" sz="2200" dirty="0" err="1"/>
              <a:t>særleg</a:t>
            </a:r>
            <a:r>
              <a:rPr lang="nb-NO" sz="2200" dirty="0"/>
              <a:t> </a:t>
            </a:r>
            <a:r>
              <a:rPr lang="nb-NO" sz="2200" dirty="0" err="1"/>
              <a:t>Lovra</a:t>
            </a:r>
            <a:r>
              <a:rPr lang="nb-NO" sz="2200" dirty="0"/>
              <a:t> – </a:t>
            </a:r>
            <a:r>
              <a:rPr lang="nb-NO" sz="2200" dirty="0" err="1"/>
              <a:t>Lovraeidet</a:t>
            </a:r>
            <a:r>
              <a:rPr lang="nb-NO" sz="2200" dirty="0"/>
              <a:t> – </a:t>
            </a:r>
            <a:r>
              <a:rPr lang="nb-NO" sz="2200" dirty="0" err="1"/>
              <a:t>Rødsliane</a:t>
            </a:r>
            <a:r>
              <a:rPr lang="nb-NO" sz="2200" dirty="0"/>
              <a:t>. Flaskehals Mjølkeråna/N. </a:t>
            </a:r>
            <a:r>
              <a:rPr lang="nb-NO" sz="2200" dirty="0" err="1"/>
              <a:t>Tysdalsvatnet</a:t>
            </a:r>
            <a:r>
              <a:rPr lang="nb-NO" sz="2200" dirty="0"/>
              <a:t>. Vinter Brattlandsdalen (og Røldalsvatnet). </a:t>
            </a:r>
          </a:p>
          <a:p>
            <a:pPr lvl="0" indent="-381000">
              <a:spcBef>
                <a:spcPts val="0"/>
              </a:spcBef>
              <a:buSzPts val="2400"/>
            </a:pPr>
            <a:r>
              <a:rPr lang="nb-NO" sz="2200" dirty="0" err="1"/>
              <a:t>Varierande</a:t>
            </a:r>
            <a:r>
              <a:rPr lang="nb-NO" sz="2200" dirty="0"/>
              <a:t> ÅDT, strekk med svært høg sesongtrafikk – </a:t>
            </a:r>
            <a:r>
              <a:rPr lang="nb-NO" sz="2200" b="1" i="1" dirty="0"/>
              <a:t>turisme. Stavanger som viktig innfallsport</a:t>
            </a:r>
            <a:r>
              <a:rPr lang="nb-NO" sz="2200" i="1" dirty="0"/>
              <a:t>. </a:t>
            </a:r>
            <a:endParaRPr lang="nb-NO" sz="22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nb-NO" sz="2200" dirty="0"/>
              <a:t>Stor næringstrafikk (tungtrafikk) på delstrekk, viktig </a:t>
            </a:r>
            <a:r>
              <a:rPr lang="nb-NO" sz="2200" b="1" dirty="0"/>
              <a:t>tilførselsveg for E39, E134, Rv7, E16, fv.49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nb-NO" sz="2200" dirty="0"/>
              <a:t>Rv 13 er </a:t>
            </a:r>
            <a:r>
              <a:rPr lang="nb-NO" sz="2200" b="1" dirty="0"/>
              <a:t>delt i ansvar </a:t>
            </a:r>
            <a:r>
              <a:rPr lang="nb-NO" sz="2200" dirty="0"/>
              <a:t>mellom </a:t>
            </a:r>
            <a:r>
              <a:rPr lang="nb-NO" sz="2200" i="1" dirty="0"/>
              <a:t>Nye veier AS </a:t>
            </a:r>
            <a:r>
              <a:rPr lang="nb-NO" sz="2200" dirty="0" err="1"/>
              <a:t>frå</a:t>
            </a:r>
            <a:r>
              <a:rPr lang="nb-NO" sz="2200" dirty="0"/>
              <a:t> Skare sør i Ullensvang t.o.m. Sogndal, </a:t>
            </a:r>
            <a:r>
              <a:rPr lang="nb-NO" sz="2200" i="1" dirty="0"/>
              <a:t>Statens vegvesen </a:t>
            </a:r>
            <a:r>
              <a:rPr lang="nb-NO" sz="2200" dirty="0" err="1"/>
              <a:t>frå</a:t>
            </a:r>
            <a:r>
              <a:rPr lang="nb-NO" sz="2200" dirty="0"/>
              <a:t> Skare til Stavanger. Uavklart overgang i ansvar for nordre del. Rv 13 inngår både i korridor 4 og 5.</a:t>
            </a:r>
            <a:br>
              <a:rPr lang="nb-NO" sz="2200" dirty="0"/>
            </a:br>
            <a:br>
              <a:rPr lang="nb-NO" sz="2400" dirty="0"/>
            </a:br>
            <a:endParaRPr lang="nb-NO"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sz="2400" dirty="0"/>
          </a:p>
        </p:txBody>
      </p:sp>
      <p:pic>
        <p:nvPicPr>
          <p:cNvPr id="3" name="Bilde 2" descr="Et bilde som inneholder tekst, vei, skilt&#10;&#10;Automatisk generert beskrivelse">
            <a:extLst>
              <a:ext uri="{FF2B5EF4-FFF2-40B4-BE49-F238E27FC236}">
                <a16:creationId xmlns:a16="http://schemas.microsoft.com/office/drawing/2014/main" id="{4BC207EF-7F28-CD0C-7154-D3F0551E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3319" y="1220864"/>
            <a:ext cx="5291701" cy="29820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609600" y="63476"/>
            <a:ext cx="10972800" cy="90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o-NO" sz="4000" dirty="0"/>
              <a:t>Kva gjer Fjordvegen R</a:t>
            </a:r>
            <a:r>
              <a:rPr lang="nb-NO" sz="4000" dirty="0" err="1"/>
              <a:t>iksveg</a:t>
            </a:r>
            <a:r>
              <a:rPr lang="no-NO" sz="4000" dirty="0"/>
              <a:t> 13?</a:t>
            </a:r>
            <a:endParaRPr sz="4000" dirty="0"/>
          </a:p>
        </p:txBody>
      </p:sp>
      <p:sp>
        <p:nvSpPr>
          <p:cNvPr id="120" name="Google Shape;120;p16"/>
          <p:cNvSpPr/>
          <p:nvPr/>
        </p:nvSpPr>
        <p:spPr>
          <a:xfrm>
            <a:off x="6456040" y="3982998"/>
            <a:ext cx="6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63476"/>
            <a:ext cx="1093912" cy="109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196645" y="865239"/>
            <a:ext cx="11179278" cy="59927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1" indent="0">
              <a:spcBef>
                <a:spcPts val="0"/>
              </a:spcBef>
              <a:buNone/>
            </a:pPr>
            <a:r>
              <a:rPr lang="nb-NO" sz="2400" b="1" i="1" dirty="0" err="1"/>
              <a:t>Løftar</a:t>
            </a:r>
            <a:r>
              <a:rPr lang="nb-NO" sz="2400" b="1" i="1" dirty="0"/>
              <a:t> l</a:t>
            </a:r>
            <a:r>
              <a:rPr lang="no-NO" sz="2400" b="1" i="1" dirty="0"/>
              <a:t>iv og helse + framkom</a:t>
            </a:r>
            <a:r>
              <a:rPr lang="nb-NO" sz="2400" b="1" i="1" dirty="0" err="1"/>
              <a:t>st</a:t>
            </a:r>
            <a:br>
              <a:rPr lang="nb-NO" sz="2400" i="1" dirty="0"/>
            </a:br>
            <a:r>
              <a:rPr lang="nb-NO" sz="2000" dirty="0"/>
              <a:t>Brukar </a:t>
            </a:r>
            <a:r>
              <a:rPr lang="nb-NO" sz="2000" dirty="0" err="1"/>
              <a:t>dei</a:t>
            </a:r>
            <a:r>
              <a:rPr lang="nb-NO" sz="2000" dirty="0"/>
              <a:t> </a:t>
            </a:r>
            <a:r>
              <a:rPr lang="nb-NO" sz="2000" dirty="0" err="1"/>
              <a:t>gjeldande</a:t>
            </a:r>
            <a:r>
              <a:rPr lang="nb-NO" sz="2000" dirty="0"/>
              <a:t> </a:t>
            </a:r>
            <a:r>
              <a:rPr lang="nb-NO" sz="2000" dirty="0" err="1"/>
              <a:t>prioriteringane</a:t>
            </a:r>
            <a:r>
              <a:rPr lang="nb-NO" sz="2000" dirty="0"/>
              <a:t> av rassikring (høg/middels fare)</a:t>
            </a:r>
            <a:br>
              <a:rPr lang="nb-NO" sz="2000" dirty="0"/>
            </a:br>
            <a:r>
              <a:rPr lang="nb-NO" sz="2000" dirty="0"/>
              <a:t>Sterkt engasjement rundt endring av skredfaktormodellen</a:t>
            </a:r>
            <a:endParaRPr sz="2000" dirty="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o-NO" sz="2000" dirty="0"/>
              <a:t>Gje</a:t>
            </a:r>
            <a:r>
              <a:rPr lang="nb-NO" sz="2000" dirty="0"/>
              <a:t>v</a:t>
            </a:r>
            <a:r>
              <a:rPr lang="no-NO" sz="2000" dirty="0"/>
              <a:t> uttalar vedr. NTP og konkrete prosjekt som gjeld Rv13.  </a:t>
            </a:r>
            <a:br>
              <a:rPr lang="nb-NO" sz="2000" dirty="0"/>
            </a:br>
            <a:r>
              <a:rPr lang="nb-NO" sz="2000" dirty="0" err="1"/>
              <a:t>Deltek</a:t>
            </a:r>
            <a:r>
              <a:rPr lang="nb-NO" sz="2000" dirty="0"/>
              <a:t> i </a:t>
            </a:r>
            <a:r>
              <a:rPr lang="nb-NO" sz="2000" dirty="0" err="1"/>
              <a:t>høyringar</a:t>
            </a:r>
            <a:r>
              <a:rPr lang="nb-NO" sz="2000" dirty="0"/>
              <a:t> og </a:t>
            </a:r>
            <a:r>
              <a:rPr lang="nb-NO" sz="2000" dirty="0" err="1"/>
              <a:t>støttar</a:t>
            </a:r>
            <a:r>
              <a:rPr lang="nb-NO" sz="2000" dirty="0"/>
              <a:t> medlemsbedrifter/</a:t>
            </a:r>
            <a:r>
              <a:rPr lang="nb-NO" sz="2000" dirty="0" err="1"/>
              <a:t>kommunar</a:t>
            </a:r>
            <a:r>
              <a:rPr lang="nb-NO" sz="2000" dirty="0"/>
              <a:t> i </a:t>
            </a:r>
            <a:r>
              <a:rPr lang="nb-NO" sz="2000" dirty="0" err="1"/>
              <a:t>deira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tiltak/</a:t>
            </a:r>
            <a:r>
              <a:rPr lang="nb-NO" sz="2000" dirty="0" err="1"/>
              <a:t>uttalar</a:t>
            </a:r>
            <a:endParaRPr sz="2000" dirty="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o-NO" sz="2000" dirty="0"/>
              <a:t>Oppfølging av prosjekt</a:t>
            </a:r>
            <a:r>
              <a:rPr lang="nb-NO" sz="2000" dirty="0"/>
              <a:t> </a:t>
            </a:r>
            <a:r>
              <a:rPr lang="no-NO" sz="2000" dirty="0"/>
              <a:t>overfor Statens vegvesen og Nye Veier AS</a:t>
            </a:r>
            <a:endParaRPr sz="2000" dirty="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o-NO" sz="2000" dirty="0"/>
              <a:t>Samhandla</a:t>
            </a:r>
            <a:r>
              <a:rPr lang="nb-NO" sz="2000" dirty="0"/>
              <a:t>r</a:t>
            </a:r>
            <a:r>
              <a:rPr lang="no-NO" sz="2000" dirty="0"/>
              <a:t> tett</a:t>
            </a:r>
            <a:br>
              <a:rPr lang="nb-NO" sz="2000" dirty="0"/>
            </a:br>
            <a:r>
              <a:rPr lang="no-NO" sz="2000" dirty="0"/>
              <a:t> med </a:t>
            </a:r>
            <a:r>
              <a:rPr lang="no-NO" sz="2000" b="1" dirty="0"/>
              <a:t>Nasjonal </a:t>
            </a:r>
            <a:br>
              <a:rPr lang="nb-NO" sz="2000" b="1" dirty="0"/>
            </a:br>
            <a:r>
              <a:rPr lang="no-NO" sz="2000" b="1" dirty="0"/>
              <a:t>rassik</a:t>
            </a:r>
            <a:r>
              <a:rPr lang="nb-NO" sz="2000" b="1" dirty="0"/>
              <a:t>rings-</a:t>
            </a:r>
            <a:br>
              <a:rPr lang="nb-NO" sz="2000" b="1" dirty="0"/>
            </a:br>
            <a:r>
              <a:rPr lang="no-NO" sz="2000" b="1" dirty="0"/>
              <a:t>gruppe </a:t>
            </a:r>
            <a:r>
              <a:rPr lang="no-NO" sz="2000" dirty="0"/>
              <a:t>for </a:t>
            </a:r>
            <a:r>
              <a:rPr lang="nb-NO" sz="2000" dirty="0"/>
              <a:t>sterk</a:t>
            </a:r>
            <a:br>
              <a:rPr lang="nb-NO" sz="2000" dirty="0"/>
            </a:br>
            <a:r>
              <a:rPr lang="nb-NO" sz="2000" dirty="0" err="1"/>
              <a:t>auke</a:t>
            </a:r>
            <a:r>
              <a:rPr lang="nb-NO" sz="2000" dirty="0"/>
              <a:t> i </a:t>
            </a:r>
            <a:r>
              <a:rPr lang="no-NO" sz="2000" dirty="0"/>
              <a:t>ramer </a:t>
            </a:r>
            <a:br>
              <a:rPr lang="nb-NO" sz="2000" dirty="0"/>
            </a:br>
            <a:r>
              <a:rPr lang="nb-NO" sz="2000" dirty="0"/>
              <a:t>og </a:t>
            </a:r>
            <a:r>
              <a:rPr lang="nb-NO" sz="2000" dirty="0" err="1"/>
              <a:t>høgare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gjennom-</a:t>
            </a:r>
            <a:br>
              <a:rPr lang="nb-NO" sz="2000" dirty="0"/>
            </a:br>
            <a:r>
              <a:rPr lang="nb-NO" sz="2000" dirty="0"/>
              <a:t>føringstakt </a:t>
            </a:r>
            <a:br>
              <a:rPr lang="nb-NO" sz="2000" dirty="0"/>
            </a:br>
            <a:r>
              <a:rPr lang="nb-NO" sz="2000" dirty="0"/>
              <a:t>for</a:t>
            </a:r>
            <a:r>
              <a:rPr lang="no-NO" sz="2000" dirty="0"/>
              <a:t> ras</a:t>
            </a:r>
            <a:r>
              <a:rPr lang="nb-NO" sz="2000" dirty="0"/>
              <a:t>sikring.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nb-NO" sz="2000" dirty="0"/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b-NO" sz="2000" i="1" dirty="0"/>
              <a:t>                 </a:t>
            </a:r>
            <a:r>
              <a:rPr lang="nb-NO" sz="1700" i="1" dirty="0"/>
              <a:t>Ryggesituasjon 1 minutt 45 sek, vinter Nedre </a:t>
            </a:r>
            <a:r>
              <a:rPr lang="nb-NO" sz="1700" i="1" dirty="0" err="1"/>
              <a:t>Lonovatnet</a:t>
            </a:r>
            <a:r>
              <a:rPr lang="nb-NO" sz="1700" i="1" dirty="0"/>
              <a:t>, Brattlandsdalen.     Stort ras Lauvik, Suldalsvatnet 2019</a:t>
            </a:r>
          </a:p>
        </p:txBody>
      </p:sp>
      <p:pic>
        <p:nvPicPr>
          <p:cNvPr id="3" name="Bilde 2" descr="Suldalsvatnet , ras 2019 ">
            <a:extLst>
              <a:ext uri="{FF2B5EF4-FFF2-40B4-BE49-F238E27FC236}">
                <a16:creationId xmlns:a16="http://schemas.microsoft.com/office/drawing/2014/main" id="{9DE5AF90-7D4B-7E79-509F-341928F0E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299" y="1157388"/>
            <a:ext cx="3777848" cy="503713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Bilde 4" descr="Brattlandsdalen, ryggjesituasjon vinter &#10;">
            <a:extLst>
              <a:ext uri="{FF2B5EF4-FFF2-40B4-BE49-F238E27FC236}">
                <a16:creationId xmlns:a16="http://schemas.microsoft.com/office/drawing/2014/main" id="{785D9FA4-C467-BF71-5423-9F1AB01A2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709" y="3361970"/>
            <a:ext cx="5138113" cy="28325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101100" y="274650"/>
            <a:ext cx="11481300" cy="36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o-NO" sz="4000" dirty="0"/>
              <a:t>Kva er viktig i </a:t>
            </a:r>
            <a:r>
              <a:rPr lang="nb-NO" sz="4000" dirty="0"/>
              <a:t>høve</a:t>
            </a:r>
            <a:r>
              <a:rPr lang="no-NO" sz="4000" dirty="0"/>
              <a:t> NTP 202</a:t>
            </a:r>
            <a:r>
              <a:rPr lang="nb-NO" sz="4000" dirty="0"/>
              <a:t>5</a:t>
            </a:r>
            <a:r>
              <a:rPr lang="no-NO" sz="4000" dirty="0"/>
              <a:t>-203</a:t>
            </a:r>
            <a:r>
              <a:rPr lang="nb-NO" sz="4000" dirty="0"/>
              <a:t>6</a:t>
            </a:r>
            <a:r>
              <a:rPr lang="no-NO" sz="4000" dirty="0"/>
              <a:t>?</a:t>
            </a:r>
            <a:endParaRPr sz="4000" dirty="0"/>
          </a:p>
        </p:txBody>
      </p:sp>
      <p:sp>
        <p:nvSpPr>
          <p:cNvPr id="141" name="Google Shape;141;p18"/>
          <p:cNvSpPr/>
          <p:nvPr/>
        </p:nvSpPr>
        <p:spPr>
          <a:xfrm>
            <a:off x="6456040" y="3982998"/>
            <a:ext cx="6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8488" y="63476"/>
            <a:ext cx="1093912" cy="109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101099" y="636307"/>
            <a:ext cx="11736939" cy="622169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b-NO" sz="2000" i="1" dirty="0"/>
              <a:t>Særpreg i prosess </a:t>
            </a:r>
            <a:r>
              <a:rPr lang="nb-NO" sz="2000" dirty="0"/>
              <a:t>(m.a. presentert av SVV 17.4.23): </a:t>
            </a:r>
            <a:br>
              <a:rPr lang="nb-NO" sz="2000" dirty="0"/>
            </a:br>
            <a:r>
              <a:rPr lang="nb-NO" sz="2000" dirty="0"/>
              <a:t>- </a:t>
            </a:r>
            <a:r>
              <a:rPr lang="nb-NO" sz="2000" dirty="0" err="1"/>
              <a:t>Lågare</a:t>
            </a:r>
            <a:r>
              <a:rPr lang="nb-NO" sz="2000" dirty="0"/>
              <a:t> </a:t>
            </a:r>
            <a:r>
              <a:rPr lang="nb-NO" sz="2000" dirty="0" err="1"/>
              <a:t>totalramer</a:t>
            </a:r>
            <a:r>
              <a:rPr lang="nb-NO" sz="2000" dirty="0"/>
              <a:t> – harde </a:t>
            </a:r>
            <a:r>
              <a:rPr lang="nb-NO" sz="2000" dirty="0" err="1"/>
              <a:t>proriteringar</a:t>
            </a:r>
            <a:r>
              <a:rPr lang="nb-NO" sz="2000" dirty="0"/>
              <a:t>. Kort politisk prosess og lite modning</a:t>
            </a:r>
            <a:br>
              <a:rPr lang="nb-NO" sz="2000" dirty="0"/>
            </a:br>
            <a:r>
              <a:rPr lang="nb-NO" sz="2000" dirty="0"/>
              <a:t>- </a:t>
            </a:r>
            <a:r>
              <a:rPr lang="nb-NO" sz="2000" dirty="0" err="1"/>
              <a:t>Noko</a:t>
            </a:r>
            <a:r>
              <a:rPr lang="nb-NO" sz="2000" dirty="0"/>
              <a:t> større fokus på klima og </a:t>
            </a:r>
            <a:r>
              <a:rPr lang="nb-NO" sz="2000" dirty="0" err="1"/>
              <a:t>samfunnssikkerheit</a:t>
            </a:r>
            <a:r>
              <a:rPr lang="nb-NO" sz="2000" dirty="0"/>
              <a:t>.</a:t>
            </a:r>
            <a:br>
              <a:rPr lang="nb-NO" sz="2000" dirty="0"/>
            </a:br>
            <a:r>
              <a:rPr lang="nb-NO" sz="2000" dirty="0"/>
              <a:t> Innkorta prosess, </a:t>
            </a:r>
            <a:r>
              <a:rPr lang="nb-NO" sz="2000" dirty="0" err="1"/>
              <a:t>manglande</a:t>
            </a:r>
            <a:r>
              <a:rPr lang="nb-NO" sz="2000" dirty="0"/>
              <a:t> </a:t>
            </a:r>
            <a:r>
              <a:rPr lang="nb-NO" sz="2000" dirty="0" err="1"/>
              <a:t>høyring</a:t>
            </a:r>
            <a:r>
              <a:rPr lang="nb-NO" sz="2000" dirty="0"/>
              <a:t> av sist innlevering av oppdatert </a:t>
            </a:r>
            <a:r>
              <a:rPr lang="nb-NO" sz="2000" dirty="0" err="1"/>
              <a:t>talgrunnlag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 til oktober -23. Dette kan </a:t>
            </a:r>
            <a:r>
              <a:rPr lang="nb-NO" sz="2000" dirty="0" err="1"/>
              <a:t>inkludera</a:t>
            </a:r>
            <a:r>
              <a:rPr lang="nb-NO" sz="2000" dirty="0"/>
              <a:t> ny versjon av skredfaktor-modellen som skal </a:t>
            </a:r>
            <a:br>
              <a:rPr lang="nb-NO" sz="2000" dirty="0"/>
            </a:br>
            <a:r>
              <a:rPr lang="nb-NO" sz="2000" dirty="0"/>
              <a:t> gjelda ved </a:t>
            </a:r>
            <a:r>
              <a:rPr lang="nb-NO" sz="2000" i="1" dirty="0"/>
              <a:t>neste</a:t>
            </a:r>
            <a:r>
              <a:rPr lang="nb-NO" sz="2000" dirty="0"/>
              <a:t> NTP-rullering!</a:t>
            </a:r>
          </a:p>
          <a:p>
            <a:pPr lvl="0"/>
            <a:r>
              <a:rPr lang="nb-NO" sz="2000" dirty="0"/>
              <a:t>Tema som </a:t>
            </a:r>
            <a:r>
              <a:rPr lang="nb-NO" sz="2000" dirty="0" err="1"/>
              <a:t>ikkje</a:t>
            </a:r>
            <a:r>
              <a:rPr lang="nb-NO" sz="2000" dirty="0"/>
              <a:t> er bestilt </a:t>
            </a:r>
            <a:r>
              <a:rPr lang="nb-NO" sz="2000" dirty="0" err="1"/>
              <a:t>frå</a:t>
            </a:r>
            <a:r>
              <a:rPr lang="nb-NO" sz="2000" dirty="0"/>
              <a:t> departementet til </a:t>
            </a:r>
            <a:r>
              <a:rPr lang="nb-NO" sz="2000" dirty="0" err="1"/>
              <a:t>etatane</a:t>
            </a:r>
            <a:r>
              <a:rPr lang="nb-NO" sz="2000" dirty="0"/>
              <a:t>: </a:t>
            </a:r>
            <a:br>
              <a:rPr lang="nb-NO" sz="2000" dirty="0"/>
            </a:br>
            <a:r>
              <a:rPr lang="nb-NO" sz="2000" dirty="0"/>
              <a:t>ma. utgreiingsoppdrag for klimafare og skredrisiko. </a:t>
            </a:r>
            <a:br>
              <a:rPr lang="nb-NO" sz="2000" dirty="0"/>
            </a:br>
            <a:r>
              <a:rPr lang="nb-NO" sz="2000" dirty="0"/>
              <a:t>Likevel har </a:t>
            </a:r>
            <a:r>
              <a:rPr lang="nb-NO" sz="2000" dirty="0" err="1"/>
              <a:t>etatane</a:t>
            </a:r>
            <a:r>
              <a:rPr lang="nb-NO" sz="2000" dirty="0"/>
              <a:t> bestilt </a:t>
            </a:r>
            <a:r>
              <a:rPr lang="nb-NO" sz="2000" dirty="0" err="1"/>
              <a:t>noko</a:t>
            </a:r>
            <a:r>
              <a:rPr lang="nb-NO" sz="2000" dirty="0"/>
              <a:t> ny forsking på dette:</a:t>
            </a:r>
            <a:br>
              <a:rPr lang="nb-NO" sz="2000" dirty="0"/>
            </a:br>
            <a:r>
              <a:rPr lang="nb-NO" sz="2000" dirty="0"/>
              <a:t>-  M.a. på </a:t>
            </a:r>
            <a:r>
              <a:rPr lang="nb-NO" sz="2000" b="1" i="1" dirty="0"/>
              <a:t>Velferdsgevinst </a:t>
            </a:r>
            <a:r>
              <a:rPr lang="nb-NO" sz="2000" dirty="0"/>
              <a:t>ved rassikring – </a:t>
            </a:r>
            <a:br>
              <a:rPr lang="nb-NO" sz="2000" dirty="0"/>
            </a:br>
            <a:r>
              <a:rPr lang="nb-NO" sz="2000" dirty="0"/>
              <a:t>  Skal inngå i grunnlaget for </a:t>
            </a:r>
            <a:r>
              <a:rPr lang="nb-NO" sz="2000" dirty="0" err="1"/>
              <a:t>samfunnsøkon</a:t>
            </a:r>
            <a:r>
              <a:rPr lang="nb-NO" sz="2000" dirty="0"/>
              <a:t>. </a:t>
            </a:r>
            <a:r>
              <a:rPr lang="nb-NO" sz="2000" dirty="0" err="1"/>
              <a:t>utrekningar</a:t>
            </a:r>
            <a:endParaRPr lang="nb-NO" sz="2000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 sz="2000" dirty="0"/>
              <a:t>Viktige </a:t>
            </a:r>
            <a:r>
              <a:rPr lang="nb-NO" sz="2000" dirty="0"/>
              <a:t>Rv 13-</a:t>
            </a:r>
            <a:r>
              <a:rPr lang="no-NO" sz="2000" dirty="0"/>
              <a:t>rassikringsprosjekt i område der Statens </a:t>
            </a:r>
            <a:br>
              <a:rPr lang="nb-NO" sz="2000" dirty="0"/>
            </a:br>
            <a:r>
              <a:rPr lang="no-NO" sz="2000" dirty="0"/>
              <a:t>vegvesen framleis har ansvar</a:t>
            </a:r>
            <a:r>
              <a:rPr lang="nb-NO" sz="2000" dirty="0"/>
              <a:t> (Rogaland + søre Vestland)</a:t>
            </a:r>
            <a:r>
              <a:rPr lang="no-NO" sz="2000" dirty="0"/>
              <a:t>:</a:t>
            </a:r>
            <a:endParaRPr sz="20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no-NO" sz="2000" dirty="0"/>
              <a:t>Rødsliane og Lovraeidet (</a:t>
            </a:r>
            <a:r>
              <a:rPr lang="nb-NO" sz="2000" dirty="0"/>
              <a:t>Suldal, </a:t>
            </a:r>
            <a:r>
              <a:rPr lang="no-NO" sz="2000" dirty="0"/>
              <a:t>Rogaland)</a:t>
            </a:r>
            <a:r>
              <a:rPr lang="nb-NO" sz="2000" dirty="0"/>
              <a:t> og </a:t>
            </a:r>
            <a:br>
              <a:rPr lang="nb-NO" sz="2000" dirty="0"/>
            </a:br>
            <a:r>
              <a:rPr lang="no-NO" sz="2000" dirty="0"/>
              <a:t>Brattlandsdalen</a:t>
            </a:r>
            <a:r>
              <a:rPr lang="nb-NO" sz="2000" dirty="0"/>
              <a:t> samt N. </a:t>
            </a:r>
            <a:r>
              <a:rPr lang="nb-NO" sz="2000" dirty="0" err="1"/>
              <a:t>Tysdalsvatnet</a:t>
            </a:r>
            <a:r>
              <a:rPr lang="nb-NO" sz="2000" dirty="0"/>
              <a:t>. Suldalsvatnet	</a:t>
            </a:r>
            <a:r>
              <a:rPr lang="nb-NO" sz="1600" i="1" dirty="0"/>
              <a:t>,                                                                 </a:t>
            </a:r>
          </a:p>
          <a:p>
            <a:pPr marL="114300" lvl="0" indent="0">
              <a:spcBef>
                <a:spcPts val="0"/>
              </a:spcBef>
              <a:buNone/>
            </a:pPr>
            <a:r>
              <a:rPr lang="nb-NO" sz="2000" dirty="0"/>
              <a:t>        Nye Veier har fått ansvar for </a:t>
            </a:r>
            <a:r>
              <a:rPr lang="no-NO" sz="2000" dirty="0"/>
              <a:t>rassikrings- og standard</a:t>
            </a:r>
            <a:r>
              <a:rPr lang="nb-NO" sz="2000" dirty="0"/>
              <a:t>-</a:t>
            </a:r>
          </a:p>
          <a:p>
            <a:pPr marL="114300" lvl="0" indent="0">
              <a:spcBef>
                <a:spcPts val="0"/>
              </a:spcBef>
              <a:buNone/>
            </a:pPr>
            <a:r>
              <a:rPr lang="nb-NO" sz="2000" dirty="0"/>
              <a:t>       </a:t>
            </a:r>
            <a:r>
              <a:rPr lang="no-NO" sz="2000" dirty="0"/>
              <a:t>hevingsprosjekt </a:t>
            </a:r>
            <a:r>
              <a:rPr lang="nb-NO" sz="2000" dirty="0"/>
              <a:t>innafor sterkt avgrensa økonomisk </a:t>
            </a:r>
            <a:r>
              <a:rPr lang="nb-NO" sz="2000" dirty="0" err="1"/>
              <a:t>rame</a:t>
            </a:r>
            <a:r>
              <a:rPr lang="nb-NO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nb-NO" sz="2000" dirty="0"/>
              <a:t>Oddadalen, Odda – Tyssedal, </a:t>
            </a:r>
            <a:r>
              <a:rPr lang="nb-NO" sz="2000" dirty="0" err="1"/>
              <a:t>Kyrkjenes</a:t>
            </a:r>
            <a:r>
              <a:rPr lang="nb-NO" sz="2000" dirty="0"/>
              <a:t> – </a:t>
            </a:r>
            <a:r>
              <a:rPr lang="nb-NO" sz="2000" dirty="0" err="1"/>
              <a:t>Bjotveit</a:t>
            </a:r>
            <a:r>
              <a:rPr lang="nb-NO" sz="2000" dirty="0"/>
              <a:t>.      </a:t>
            </a:r>
            <a:r>
              <a:rPr lang="nb-NO" sz="1600" i="1" dirty="0"/>
              <a:t>Aksjon ved </a:t>
            </a:r>
            <a:r>
              <a:rPr lang="nb-NO" sz="1600" i="1" dirty="0" err="1"/>
              <a:t>Lovraeidet</a:t>
            </a:r>
            <a:r>
              <a:rPr lang="nb-NO" sz="1600" i="1" dirty="0"/>
              <a:t>, Suldal </a:t>
            </a:r>
            <a:r>
              <a:rPr lang="nb-NO" sz="1600" i="1" dirty="0" err="1"/>
              <a:t>febr</a:t>
            </a:r>
            <a:r>
              <a:rPr lang="nb-NO" sz="1600" i="1" dirty="0"/>
              <a:t>. 23 for lang tunell </a:t>
            </a:r>
            <a:r>
              <a:rPr lang="nb-NO" sz="1600" i="1" dirty="0" err="1"/>
              <a:t>Rødsliane</a:t>
            </a:r>
            <a:endParaRPr lang="nb-NO" sz="1600" i="1" dirty="0"/>
          </a:p>
          <a:p>
            <a:pPr marL="571500" lvl="1" indent="0">
              <a:spcBef>
                <a:spcPts val="0"/>
              </a:spcBef>
              <a:buNone/>
            </a:pPr>
            <a:r>
              <a:rPr lang="nb-NO" sz="2000" i="1" dirty="0"/>
              <a:t>      </a:t>
            </a:r>
            <a:r>
              <a:rPr lang="nb-NO" sz="2000" dirty="0" err="1"/>
              <a:t>Skarvabjørg</a:t>
            </a:r>
            <a:r>
              <a:rPr lang="nb-NO" sz="2000" dirty="0"/>
              <a:t>, m.fl.  </a:t>
            </a:r>
            <a:r>
              <a:rPr lang="nb-NO" sz="2000" dirty="0" err="1"/>
              <a:t>Vikafjellet</a:t>
            </a:r>
            <a:r>
              <a:rPr lang="nb-NO" sz="2000" dirty="0"/>
              <a:t>: Berre planlegging.         </a:t>
            </a:r>
            <a:r>
              <a:rPr lang="nb-NO" sz="1600" i="1" dirty="0"/>
              <a:t>Folkeaksjonen Trygg rv13 gjennom Suldal, NAF, Norsk                  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nb-NO" sz="1600" i="1" dirty="0"/>
              <a:t>                                                                                                                               Lastebileierforbund                                                                                                                                                                              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nb-NO" sz="1600" i="1" dirty="0"/>
              <a:t>                                                                                                                               </a:t>
            </a:r>
            <a:br>
              <a:rPr lang="nb-NO" sz="1600" dirty="0"/>
            </a:br>
            <a:br>
              <a:rPr lang="nb-NO" sz="2000" dirty="0"/>
            </a:br>
            <a:br>
              <a:rPr kumimoji="0" lang="nb-NO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lang="nb-NO" sz="20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endParaRPr lang="nb-NO" sz="2000" dirty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  <p:pic>
        <p:nvPicPr>
          <p:cNvPr id="3" name="Bilde 2" descr="Et bilde som inneholder himmel, snø, utendørs, gravemaskin&#10;&#10;Automatisk generert beskrivelse">
            <a:extLst>
              <a:ext uri="{FF2B5EF4-FFF2-40B4-BE49-F238E27FC236}">
                <a16:creationId xmlns:a16="http://schemas.microsoft.com/office/drawing/2014/main" id="{4A27E95C-A545-180F-27D8-BA54C6209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9983" r="9982"/>
          <a:stretch/>
        </p:blipFill>
        <p:spPr>
          <a:xfrm>
            <a:off x="9198362" y="1209138"/>
            <a:ext cx="2770306" cy="369374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Bilde 4" descr="Et bilde som inneholder himmel, utendørs, person, stående&#10;&#10;Automatisk generert beskrivelse">
            <a:extLst>
              <a:ext uri="{FF2B5EF4-FFF2-40B4-BE49-F238E27FC236}">
                <a16:creationId xmlns:a16="http://schemas.microsoft.com/office/drawing/2014/main" id="{4FF683A8-A24C-AB35-ADF4-729DECB28F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3773"/>
          <a:stretch/>
        </p:blipFill>
        <p:spPr>
          <a:xfrm>
            <a:off x="6780040" y="2875002"/>
            <a:ext cx="2770306" cy="31849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101100" y="274650"/>
            <a:ext cx="11481300" cy="75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o-NO" sz="4000" dirty="0"/>
              <a:t>Kva </a:t>
            </a:r>
            <a:r>
              <a:rPr lang="nb-NO" sz="4000" dirty="0"/>
              <a:t>er</a:t>
            </a:r>
            <a:r>
              <a:rPr lang="no-NO" sz="4000" dirty="0"/>
              <a:t> viktig i </a:t>
            </a:r>
            <a:r>
              <a:rPr lang="nb-NO" sz="4000" dirty="0"/>
              <a:t>høve</a:t>
            </a:r>
            <a:r>
              <a:rPr lang="no-NO" sz="4000" dirty="0"/>
              <a:t> NTP 202</a:t>
            </a:r>
            <a:r>
              <a:rPr lang="nb-NO" sz="4000" dirty="0"/>
              <a:t>5</a:t>
            </a:r>
            <a:r>
              <a:rPr lang="no-NO" sz="4000" dirty="0"/>
              <a:t>-203</a:t>
            </a:r>
            <a:r>
              <a:rPr lang="nb-NO" sz="4000" dirty="0"/>
              <a:t>6</a:t>
            </a:r>
            <a:r>
              <a:rPr lang="no-NO" sz="4000" dirty="0"/>
              <a:t>?</a:t>
            </a:r>
            <a:endParaRPr sz="4000" dirty="0"/>
          </a:p>
        </p:txBody>
      </p:sp>
      <p:sp>
        <p:nvSpPr>
          <p:cNvPr id="141" name="Google Shape;141;p18"/>
          <p:cNvSpPr/>
          <p:nvPr/>
        </p:nvSpPr>
        <p:spPr>
          <a:xfrm>
            <a:off x="6456040" y="3982998"/>
            <a:ext cx="6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6323" y="63476"/>
            <a:ext cx="816076" cy="75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101100" y="1026857"/>
            <a:ext cx="11825430" cy="57430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Clr>
                <a:srgbClr val="000000"/>
              </a:buClr>
              <a:buNone/>
              <a:defRPr/>
            </a:pPr>
            <a:r>
              <a:rPr lang="nb-NO" sz="2600" b="1" i="1" dirty="0" err="1">
                <a:solidFill>
                  <a:srgbClr val="000000"/>
                </a:solidFill>
              </a:rPr>
              <a:t>Viktigast</a:t>
            </a:r>
            <a:r>
              <a:rPr lang="nb-NO" sz="2600" b="1" i="1" dirty="0">
                <a:solidFill>
                  <a:srgbClr val="000000"/>
                </a:solidFill>
              </a:rPr>
              <a:t>: Trygg veg for liv og helse</a:t>
            </a:r>
          </a:p>
          <a:p>
            <a:pPr>
              <a:buClr>
                <a:srgbClr val="000000"/>
              </a:buClr>
              <a:defRPr/>
            </a:pPr>
            <a:r>
              <a:rPr lang="nb-NO" sz="2200" dirty="0"/>
              <a:t>40 år er gjennomsnitt ventetid for midler til ras-</a:t>
            </a:r>
            <a:br>
              <a:rPr lang="nb-NO" sz="2200" dirty="0"/>
            </a:br>
            <a:r>
              <a:rPr lang="nb-NO" sz="2200" dirty="0"/>
              <a:t>sikring for å oppnå trygg veg med dagens </a:t>
            </a:r>
            <a:br>
              <a:rPr lang="nb-NO" sz="2200" dirty="0"/>
            </a:br>
            <a:r>
              <a:rPr lang="nb-NO" sz="2200" dirty="0"/>
              <a:t>løyvetakt – uakseptabelt . </a:t>
            </a:r>
            <a:r>
              <a:rPr lang="nb-NO" sz="2200" i="1" dirty="0"/>
              <a:t>(No avsett ca. 300 </a:t>
            </a:r>
            <a:r>
              <a:rPr lang="nb-NO" sz="2200" i="1" dirty="0" err="1"/>
              <a:t>mill</a:t>
            </a:r>
            <a:br>
              <a:rPr lang="nb-NO" sz="2200" i="1" dirty="0"/>
            </a:br>
            <a:r>
              <a:rPr lang="nb-NO" sz="2200" i="1" dirty="0"/>
              <a:t>kr </a:t>
            </a:r>
            <a:r>
              <a:rPr lang="nb-NO" sz="2200" i="1" dirty="0" err="1"/>
              <a:t>årleg</a:t>
            </a:r>
            <a:r>
              <a:rPr lang="nb-NO" sz="2200" i="1" dirty="0"/>
              <a:t> for riksveg, krav 2 </a:t>
            </a:r>
            <a:r>
              <a:rPr lang="nb-NO" sz="2200" i="1" dirty="0" err="1"/>
              <a:t>milliardar</a:t>
            </a:r>
            <a:r>
              <a:rPr lang="nb-NO" sz="2200" i="1" dirty="0"/>
              <a:t>)</a:t>
            </a:r>
            <a:br>
              <a:rPr lang="nb-NO" sz="2200" i="1" dirty="0"/>
            </a:br>
            <a:r>
              <a:rPr lang="nb-NO" sz="1600" i="1" dirty="0"/>
              <a:t>(300 </a:t>
            </a:r>
            <a:r>
              <a:rPr lang="nb-NO" sz="1600" i="1" dirty="0" err="1"/>
              <a:t>mill</a:t>
            </a:r>
            <a:r>
              <a:rPr lang="nb-NO" sz="1600" i="1" dirty="0"/>
              <a:t> kr = Statsrådens svar på spørsmål på Stortinget 26.1.23)</a:t>
            </a:r>
            <a:br>
              <a:rPr lang="nb-NO" sz="1600" dirty="0"/>
            </a:b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Måla for </a:t>
            </a:r>
            <a:r>
              <a:rPr kumimoji="0" lang="nb-NO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rv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13 </a:t>
            </a:r>
            <a:r>
              <a:rPr kumimoji="0" lang="nb-NO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støttar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b-NO" sz="2200" i="1" dirty="0">
                <a:solidFill>
                  <a:srgbClr val="000000"/>
                </a:solidFill>
              </a:rPr>
              <a:t>elles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nb-NO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hovudmål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5 </a:t>
            </a:r>
            <a:r>
              <a:rPr lang="nb-NO" sz="2200" i="1" dirty="0">
                <a:solidFill>
                  <a:srgbClr val="000000"/>
                </a:solidFill>
              </a:rPr>
              <a:t>i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NTP-arbeidet: </a:t>
            </a: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«Enklere reisehverdag og økt </a:t>
            </a:r>
            <a:b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konkurranseevne for næringslivet».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nb-NO" sz="2200" i="1" dirty="0">
                <a:solidFill>
                  <a:srgbClr val="000000"/>
                </a:solidFill>
              </a:rPr>
              <a:t>V</a:t>
            </a:r>
            <a:r>
              <a:rPr kumimoji="0" lang="nb-NO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erbal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konklusjon </a:t>
            </a:r>
            <a:r>
              <a:rPr kumimoji="0" lang="nb-NO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frå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SVV i Utgreiingsoppdraget: </a:t>
            </a:r>
            <a:b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«Ta vare på det vi har – utbedre det vi kan – bygge nytt der </a:t>
            </a:r>
            <a:b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 må»</a:t>
            </a:r>
          </a:p>
          <a:p>
            <a:pPr marL="114300" lvl="0" indent="0">
              <a:buClr>
                <a:srgbClr val="000000"/>
              </a:buClr>
              <a:buNone/>
              <a:defRPr/>
            </a:pP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og</a:t>
            </a:r>
            <a:r>
              <a:rPr lang="nb-NO" sz="2200" i="1" dirty="0">
                <a:solidFill>
                  <a:srgbClr val="000000"/>
                </a:solidFill>
              </a:rPr>
              <a:t> </a:t>
            </a:r>
            <a:r>
              <a:rPr kumimoji="0" lang="nb-NO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kumimoji="0" lang="nb-NO" sz="2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Tilgjengeleg</a:t>
            </a: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infrastruktur som </a:t>
            </a:r>
            <a:r>
              <a:rPr kumimoji="0" lang="nb-NO" sz="2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føresetnad</a:t>
            </a: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for nærings-   </a:t>
            </a:r>
            <a:r>
              <a:rPr lang="nb-NO" sz="1600" i="1" dirty="0" err="1">
                <a:solidFill>
                  <a:srgbClr val="000000"/>
                </a:solidFill>
              </a:rPr>
              <a:t>Øvst</a:t>
            </a:r>
            <a:r>
              <a:rPr lang="nb-NO" sz="1600" i="1" dirty="0">
                <a:solidFill>
                  <a:srgbClr val="000000"/>
                </a:solidFill>
              </a:rPr>
              <a:t>: </a:t>
            </a:r>
            <a:r>
              <a:rPr lang="nb-NO" sz="1600" i="1" dirty="0" err="1">
                <a:solidFill>
                  <a:srgbClr val="000000"/>
                </a:solidFill>
              </a:rPr>
              <a:t>Statssekr</a:t>
            </a:r>
            <a:r>
              <a:rPr lang="nb-NO" sz="1600" i="1" dirty="0">
                <a:solidFill>
                  <a:srgbClr val="000000"/>
                </a:solidFill>
              </a:rPr>
              <a:t>. Tom </a:t>
            </a:r>
            <a:r>
              <a:rPr lang="nb-NO" sz="1600" i="1" dirty="0" err="1">
                <a:solidFill>
                  <a:srgbClr val="000000"/>
                </a:solidFill>
              </a:rPr>
              <a:t>Kalsås</a:t>
            </a:r>
            <a:r>
              <a:rPr lang="nb-NO" sz="1600" i="1" dirty="0">
                <a:solidFill>
                  <a:srgbClr val="000000"/>
                </a:solidFill>
              </a:rPr>
              <a:t> under årskonferansen</a:t>
            </a:r>
            <a:endParaRPr kumimoji="0" lang="nb-NO" sz="16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>
              <a:buClr>
                <a:srgbClr val="000000"/>
              </a:buClr>
              <a:buNone/>
              <a:defRPr/>
            </a:pPr>
            <a:r>
              <a:rPr lang="nb-NO" sz="2200" dirty="0">
                <a:solidFill>
                  <a:srgbClr val="000000"/>
                </a:solidFill>
              </a:rPr>
              <a:t>       </a:t>
            </a: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livets transportbehov»</a:t>
            </a:r>
            <a:r>
              <a:rPr lang="nb-NO" sz="2200" dirty="0">
                <a:solidFill>
                  <a:srgbClr val="000000"/>
                </a:solidFill>
              </a:rPr>
              <a:t>: dvs. </a:t>
            </a:r>
            <a:r>
              <a:rPr lang="nb-NO" sz="2200" b="1" dirty="0" err="1">
                <a:solidFill>
                  <a:srgbClr val="000000"/>
                </a:solidFill>
              </a:rPr>
              <a:t>open</a:t>
            </a:r>
            <a:r>
              <a:rPr lang="nb-NO" sz="2200" b="1" dirty="0">
                <a:solidFill>
                  <a:srgbClr val="000000"/>
                </a:solidFill>
              </a:rPr>
              <a:t> veg og grei framkomst</a:t>
            </a:r>
            <a:r>
              <a:rPr lang="nb-NO" sz="2000" i="1" dirty="0">
                <a:solidFill>
                  <a:srgbClr val="000000"/>
                </a:solidFill>
              </a:rPr>
              <a:t>.    </a:t>
            </a:r>
            <a:r>
              <a:rPr lang="nb-NO" sz="1600" i="1" dirty="0">
                <a:solidFill>
                  <a:srgbClr val="000000"/>
                </a:solidFill>
              </a:rPr>
              <a:t>Bak: Rv 13 Brattlandsdalen. Snøras stengte vegen </a:t>
            </a:r>
            <a:endParaRPr kumimoji="0" lang="nb-NO" sz="16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>
              <a:buClr>
                <a:srgbClr val="000000"/>
              </a:buClr>
              <a:buNone/>
              <a:defRPr/>
            </a:pPr>
            <a:r>
              <a:rPr lang="nb-NO" sz="2200" dirty="0">
                <a:solidFill>
                  <a:srgbClr val="000000"/>
                </a:solidFill>
              </a:rPr>
              <a:t>       </a:t>
            </a: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Samferdselsminister er og</a:t>
            </a:r>
            <a:r>
              <a:rPr lang="nb-NO" sz="2200" dirty="0">
                <a:solidFill>
                  <a:srgbClr val="000000"/>
                </a:solidFill>
              </a:rPr>
              <a:t> </a:t>
            </a:r>
            <a:r>
              <a:rPr kumimoji="0" lang="nb-NO" sz="2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Næringsminister!</a:t>
            </a:r>
            <a:r>
              <a:rPr lang="nb-NO" sz="2400" i="1" dirty="0">
                <a:solidFill>
                  <a:srgbClr val="000000"/>
                </a:solidFill>
              </a:rPr>
              <a:t>                          </a:t>
            </a:r>
            <a:r>
              <a:rPr lang="nb-NO" sz="1600" i="1" dirty="0">
                <a:solidFill>
                  <a:srgbClr val="000000"/>
                </a:solidFill>
              </a:rPr>
              <a:t>v/</a:t>
            </a:r>
            <a:r>
              <a:rPr lang="nb-NO" sz="1600" i="1" dirty="0" err="1">
                <a:solidFill>
                  <a:srgbClr val="000000"/>
                </a:solidFill>
              </a:rPr>
              <a:t>Lonovatnet</a:t>
            </a:r>
            <a:r>
              <a:rPr lang="nb-NO" sz="1600" i="1" dirty="0">
                <a:solidFill>
                  <a:srgbClr val="000000"/>
                </a:solidFill>
              </a:rPr>
              <a:t> </a:t>
            </a:r>
            <a:r>
              <a:rPr lang="nb-NO" sz="1600" i="1" dirty="0" err="1">
                <a:solidFill>
                  <a:srgbClr val="000000"/>
                </a:solidFill>
              </a:rPr>
              <a:t>ca</a:t>
            </a:r>
            <a:r>
              <a:rPr lang="nb-NO" sz="1600" i="1" dirty="0">
                <a:solidFill>
                  <a:srgbClr val="000000"/>
                </a:solidFill>
              </a:rPr>
              <a:t> fire døgn i mars 2023 </a:t>
            </a:r>
            <a:br>
              <a:rPr lang="nb-NO" sz="1800" i="1" dirty="0">
                <a:solidFill>
                  <a:srgbClr val="000000"/>
                </a:solidFill>
              </a:rPr>
            </a:br>
            <a:r>
              <a:rPr lang="nb-NO" sz="1800" i="1" dirty="0">
                <a:solidFill>
                  <a:srgbClr val="000000"/>
                </a:solidFill>
              </a:rPr>
              <a:t>                                                                                                                                            </a:t>
            </a:r>
            <a:endParaRPr kumimoji="0" lang="nb-NO" sz="18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nb-NO" sz="2000" dirty="0"/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nb-NO" sz="20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9DA895A-E235-8DAA-5F9D-A43BA4BC2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6044" b="9412"/>
          <a:stretch/>
        </p:blipFill>
        <p:spPr>
          <a:xfrm>
            <a:off x="7618190" y="806245"/>
            <a:ext cx="4050395" cy="451738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BCF62523-5DE0-A4F9-52B3-468859DF62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883" t="14336" r="10430" b="4005"/>
          <a:stretch/>
        </p:blipFill>
        <p:spPr>
          <a:xfrm>
            <a:off x="6205740" y="1026857"/>
            <a:ext cx="3193473" cy="236527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30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101100" y="63477"/>
            <a:ext cx="11481300" cy="54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b-NO" sz="4000" dirty="0"/>
              <a:t>Fjordvegen Riksveg 13 – </a:t>
            </a:r>
            <a:r>
              <a:rPr lang="nb-NO" sz="4000" dirty="0">
                <a:solidFill>
                  <a:schemeClr val="tx1"/>
                </a:solidFill>
              </a:rPr>
              <a:t>krav til ny</a:t>
            </a:r>
            <a:r>
              <a:rPr lang="no-NO" sz="4000" dirty="0">
                <a:solidFill>
                  <a:schemeClr val="tx1"/>
                </a:solidFill>
              </a:rPr>
              <a:t> NTP 202</a:t>
            </a:r>
            <a:r>
              <a:rPr lang="nb-NO" sz="4000" dirty="0">
                <a:solidFill>
                  <a:schemeClr val="tx1"/>
                </a:solidFill>
              </a:rPr>
              <a:t>5</a:t>
            </a:r>
            <a:r>
              <a:rPr lang="no-NO" sz="4000" dirty="0">
                <a:solidFill>
                  <a:schemeClr val="tx1"/>
                </a:solidFill>
              </a:rPr>
              <a:t>-203</a:t>
            </a:r>
            <a:r>
              <a:rPr lang="nb-NO" sz="4000" dirty="0">
                <a:solidFill>
                  <a:schemeClr val="tx1"/>
                </a:solidFill>
              </a:rPr>
              <a:t>6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6456040" y="3982998"/>
            <a:ext cx="6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6800" y="606171"/>
            <a:ext cx="1337186" cy="123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101098" y="432619"/>
            <a:ext cx="11652888" cy="64253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b-NO" sz="3000" b="1" dirty="0">
                <a:solidFill>
                  <a:schemeClr val="tx1"/>
                </a:solidFill>
              </a:rPr>
              <a:t>Me bed våre to fylke om: </a:t>
            </a:r>
            <a:br>
              <a:rPr lang="nb-NO" sz="3000" b="1" dirty="0">
                <a:solidFill>
                  <a:schemeClr val="tx1"/>
                </a:solidFill>
              </a:rPr>
            </a:br>
            <a:r>
              <a:rPr lang="nb-NO" sz="2600" b="1" i="1" dirty="0">
                <a:solidFill>
                  <a:schemeClr val="tx1"/>
                </a:solidFill>
              </a:rPr>
              <a:t>Liv og helse først: </a:t>
            </a:r>
            <a:r>
              <a:rPr lang="nb-NO" sz="2200" b="1" dirty="0" err="1">
                <a:solidFill>
                  <a:schemeClr val="tx1"/>
                </a:solidFill>
              </a:rPr>
              <a:t>Likelydande</a:t>
            </a:r>
            <a:r>
              <a:rPr lang="nb-NO" sz="2200" b="1" dirty="0">
                <a:solidFill>
                  <a:schemeClr val="tx1"/>
                </a:solidFill>
              </a:rPr>
              <a:t> klare </a:t>
            </a:r>
            <a:r>
              <a:rPr lang="nb-NO" sz="2200" b="1" dirty="0" err="1">
                <a:solidFill>
                  <a:schemeClr val="tx1"/>
                </a:solidFill>
              </a:rPr>
              <a:t>uttalar</a:t>
            </a:r>
            <a:r>
              <a:rPr lang="nb-NO" sz="2200" b="1" dirty="0">
                <a:solidFill>
                  <a:schemeClr val="tx1"/>
                </a:solidFill>
              </a:rPr>
              <a:t> </a:t>
            </a:r>
            <a:r>
              <a:rPr lang="nb-NO" sz="2200" b="1" dirty="0" err="1">
                <a:solidFill>
                  <a:schemeClr val="tx1"/>
                </a:solidFill>
              </a:rPr>
              <a:t>frå</a:t>
            </a:r>
            <a:r>
              <a:rPr lang="nb-NO" sz="2200" b="1" dirty="0">
                <a:solidFill>
                  <a:schemeClr val="tx1"/>
                </a:solidFill>
              </a:rPr>
              <a:t> Vestland og Rogaland fylke </a:t>
            </a:r>
            <a:r>
              <a:rPr lang="nb-NO" sz="2200" dirty="0">
                <a:solidFill>
                  <a:schemeClr val="tx1"/>
                </a:solidFill>
              </a:rPr>
              <a:t>vedk.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rassikring generelt og riksveg 13 spesielt for heile strekket, uavhengig av </a:t>
            </a:r>
            <a:r>
              <a:rPr lang="nb-NO" sz="2200" dirty="0" err="1">
                <a:solidFill>
                  <a:schemeClr val="tx1"/>
                </a:solidFill>
              </a:rPr>
              <a:t>vegeigar</a:t>
            </a:r>
            <a:r>
              <a:rPr lang="nb-NO" sz="2200" dirty="0">
                <a:solidFill>
                  <a:schemeClr val="tx1"/>
                </a:solidFill>
              </a:rPr>
              <a:t>. </a:t>
            </a:r>
          </a:p>
          <a:p>
            <a:r>
              <a:rPr lang="nb-NO" sz="2200" b="1" i="1" dirty="0">
                <a:solidFill>
                  <a:schemeClr val="tx1"/>
                </a:solidFill>
              </a:rPr>
              <a:t>Større pott til rassikring </a:t>
            </a:r>
            <a:r>
              <a:rPr lang="nb-NO" sz="2200" b="1" i="1" dirty="0" err="1">
                <a:solidFill>
                  <a:schemeClr val="tx1"/>
                </a:solidFill>
              </a:rPr>
              <a:t>frå</a:t>
            </a:r>
            <a:r>
              <a:rPr lang="nb-NO" sz="2200" b="1" i="1" dirty="0">
                <a:solidFill>
                  <a:schemeClr val="tx1"/>
                </a:solidFill>
              </a:rPr>
              <a:t> 1.  seksårsperiode</a:t>
            </a:r>
            <a:br>
              <a:rPr lang="nb-NO" sz="2200" i="1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Rasfylka må støtta kravet til Nasjonal Rassikringsgruppe</a:t>
            </a:r>
            <a:r>
              <a:rPr lang="nb-NO" sz="2200" b="1" dirty="0">
                <a:solidFill>
                  <a:schemeClr val="tx1"/>
                </a:solidFill>
              </a:rPr>
              <a:t>: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b="1" dirty="0">
                <a:solidFill>
                  <a:schemeClr val="tx1"/>
                </a:solidFill>
                <a:latin typeface="Calibri" pitchFamily="34"/>
              </a:rPr>
              <a:t>2 </a:t>
            </a:r>
            <a:r>
              <a:rPr lang="nb-NO" sz="2200" b="1" dirty="0" err="1">
                <a:solidFill>
                  <a:schemeClr val="tx1"/>
                </a:solidFill>
                <a:latin typeface="Calibri" pitchFamily="34"/>
              </a:rPr>
              <a:t>milliardar</a:t>
            </a:r>
            <a:r>
              <a:rPr lang="nb-NO" sz="2200" b="1" dirty="0">
                <a:solidFill>
                  <a:schemeClr val="tx1"/>
                </a:solidFill>
                <a:latin typeface="Calibri" pitchFamily="34"/>
              </a:rPr>
              <a:t> </a:t>
            </a:r>
            <a:r>
              <a:rPr lang="nb-NO" sz="2200" b="1" dirty="0" err="1">
                <a:solidFill>
                  <a:schemeClr val="tx1"/>
                </a:solidFill>
                <a:latin typeface="Calibri" pitchFamily="34"/>
              </a:rPr>
              <a:t>meir</a:t>
            </a:r>
            <a:r>
              <a:rPr lang="nb-NO" sz="2200" b="1" dirty="0">
                <a:solidFill>
                  <a:schemeClr val="tx1"/>
                </a:solidFill>
                <a:latin typeface="Calibri" pitchFamily="34"/>
              </a:rPr>
              <a:t> pr år til rassikring av riksvegene og </a:t>
            </a:r>
            <a:r>
              <a:rPr lang="nb-NO" sz="2200" b="1" dirty="0" err="1">
                <a:solidFill>
                  <a:schemeClr val="tx1"/>
                </a:solidFill>
                <a:latin typeface="Calibri" pitchFamily="34"/>
              </a:rPr>
              <a:t>tilsvarande</a:t>
            </a:r>
            <a:r>
              <a:rPr lang="nb-NO" sz="2200" b="1" dirty="0">
                <a:solidFill>
                  <a:schemeClr val="tx1"/>
                </a:solidFill>
                <a:latin typeface="Calibri" pitchFamily="34"/>
              </a:rPr>
              <a:t> for </a:t>
            </a:r>
            <a:r>
              <a:rPr lang="nb-NO" sz="2200" b="1" dirty="0" err="1">
                <a:solidFill>
                  <a:schemeClr val="tx1"/>
                </a:solidFill>
                <a:latin typeface="Calibri" pitchFamily="34"/>
              </a:rPr>
              <a:t>fylkesvegar</a:t>
            </a:r>
            <a:r>
              <a:rPr lang="nb-NO" sz="2200" b="1" dirty="0">
                <a:solidFill>
                  <a:schemeClr val="tx1"/>
                </a:solidFill>
                <a:latin typeface="Calibri" pitchFamily="34"/>
              </a:rPr>
              <a:t> inn i NTP. </a:t>
            </a:r>
            <a:endParaRPr lang="nb-NO" sz="2200" b="1" dirty="0">
              <a:solidFill>
                <a:schemeClr val="tx1"/>
              </a:solidFill>
            </a:endParaRPr>
          </a:p>
          <a:p>
            <a:r>
              <a:rPr lang="nb-NO" sz="2200" b="1" dirty="0" err="1">
                <a:solidFill>
                  <a:schemeClr val="tx1"/>
                </a:solidFill>
              </a:rPr>
              <a:t>Kap</a:t>
            </a:r>
            <a:r>
              <a:rPr lang="nb-NO" sz="2200" b="1" dirty="0">
                <a:solidFill>
                  <a:schemeClr val="tx1"/>
                </a:solidFill>
              </a:rPr>
              <a:t> 31 må </a:t>
            </a:r>
            <a:r>
              <a:rPr lang="nb-NO" sz="2200" b="1" dirty="0" err="1">
                <a:solidFill>
                  <a:schemeClr val="tx1"/>
                </a:solidFill>
              </a:rPr>
              <a:t>gjeninnførast</a:t>
            </a:r>
            <a:r>
              <a:rPr lang="nb-NO" sz="2200" b="1" dirty="0">
                <a:solidFill>
                  <a:schemeClr val="tx1"/>
                </a:solidFill>
              </a:rPr>
              <a:t>, t.d. </a:t>
            </a:r>
            <a:r>
              <a:rPr lang="nb-NO" sz="2200" b="1" dirty="0" err="1">
                <a:solidFill>
                  <a:schemeClr val="tx1"/>
                </a:solidFill>
              </a:rPr>
              <a:t>knyttast</a:t>
            </a:r>
            <a:r>
              <a:rPr lang="nb-NO" sz="2200" b="1" dirty="0">
                <a:solidFill>
                  <a:schemeClr val="tx1"/>
                </a:solidFill>
              </a:rPr>
              <a:t> til ny nasjonal gjennomføringsplan og </a:t>
            </a:r>
            <a:r>
              <a:rPr lang="nb-NO" sz="2200" b="1" dirty="0" err="1">
                <a:solidFill>
                  <a:schemeClr val="tx1"/>
                </a:solidFill>
              </a:rPr>
              <a:t>aukast</a:t>
            </a:r>
            <a:r>
              <a:rPr lang="nb-NO" sz="2200" b="1" dirty="0">
                <a:solidFill>
                  <a:schemeClr val="tx1"/>
                </a:solidFill>
              </a:rPr>
              <a:t> kraftig.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b="1" dirty="0">
                <a:solidFill>
                  <a:schemeClr val="tx1"/>
                </a:solidFill>
              </a:rPr>
              <a:t>(</a:t>
            </a:r>
            <a:r>
              <a:rPr lang="nb-NO" sz="2200" dirty="0" err="1">
                <a:solidFill>
                  <a:schemeClr val="tx1"/>
                </a:solidFill>
              </a:rPr>
              <a:t>Kap</a:t>
            </a:r>
            <a:r>
              <a:rPr lang="nb-NO" sz="2200" dirty="0">
                <a:solidFill>
                  <a:schemeClr val="tx1"/>
                </a:solidFill>
              </a:rPr>
              <a:t> 31 skredsikring er nulla ut, inngår </a:t>
            </a:r>
            <a:r>
              <a:rPr lang="nb-NO" sz="2200" dirty="0" err="1">
                <a:solidFill>
                  <a:schemeClr val="tx1"/>
                </a:solidFill>
              </a:rPr>
              <a:t>no</a:t>
            </a:r>
            <a:r>
              <a:rPr lang="nb-NO" sz="2200" dirty="0">
                <a:solidFill>
                  <a:schemeClr val="tx1"/>
                </a:solidFill>
              </a:rPr>
              <a:t> i </a:t>
            </a:r>
            <a:r>
              <a:rPr lang="nb-NO" sz="2200" dirty="0" err="1">
                <a:solidFill>
                  <a:schemeClr val="tx1"/>
                </a:solidFill>
              </a:rPr>
              <a:t>kap</a:t>
            </a:r>
            <a:r>
              <a:rPr lang="nb-NO" sz="2200" dirty="0">
                <a:solidFill>
                  <a:schemeClr val="tx1"/>
                </a:solidFill>
              </a:rPr>
              <a:t> 30 </a:t>
            </a:r>
            <a:r>
              <a:rPr lang="nb-NO" sz="2200" dirty="0" err="1">
                <a:solidFill>
                  <a:schemeClr val="tx1"/>
                </a:solidFill>
              </a:rPr>
              <a:t>riksveginvesteringar</a:t>
            </a:r>
            <a:r>
              <a:rPr lang="nb-NO" sz="2200" dirty="0">
                <a:solidFill>
                  <a:schemeClr val="tx1"/>
                </a:solidFill>
              </a:rPr>
              <a:t>.)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b="1" dirty="0">
                <a:solidFill>
                  <a:schemeClr val="tx1"/>
                </a:solidFill>
              </a:rPr>
              <a:t>Følg opp i høve konkrete skredpunkt </a:t>
            </a:r>
            <a:r>
              <a:rPr lang="nb-NO" sz="2200" dirty="0">
                <a:solidFill>
                  <a:schemeClr val="tx1"/>
                </a:solidFill>
              </a:rPr>
              <a:t>(neste side)</a:t>
            </a:r>
          </a:p>
          <a:p>
            <a:pPr lvl="0"/>
            <a:r>
              <a:rPr lang="nb-NO" sz="2200" dirty="0">
                <a:solidFill>
                  <a:schemeClr val="tx1"/>
                </a:solidFill>
              </a:rPr>
              <a:t>Støtte til arbeidet for </a:t>
            </a:r>
            <a:r>
              <a:rPr lang="nb-NO" sz="2200" b="1" dirty="0" err="1">
                <a:solidFill>
                  <a:schemeClr val="tx1"/>
                </a:solidFill>
              </a:rPr>
              <a:t>ein</a:t>
            </a:r>
            <a:r>
              <a:rPr lang="nb-NO" sz="2200" b="1" dirty="0">
                <a:solidFill>
                  <a:schemeClr val="tx1"/>
                </a:solidFill>
              </a:rPr>
              <a:t> framtidig skredfaktormodell som må få brei, lokal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b="1" dirty="0">
                <a:solidFill>
                  <a:schemeClr val="tx1"/>
                </a:solidFill>
              </a:rPr>
              <a:t>aksept og oppnå stabil politisk tillit </a:t>
            </a:r>
            <a:r>
              <a:rPr lang="nb-NO" sz="2200" dirty="0">
                <a:solidFill>
                  <a:schemeClr val="tx1"/>
                </a:solidFill>
              </a:rPr>
              <a:t> (gjeld f.o.m. NTP </a:t>
            </a:r>
            <a:r>
              <a:rPr lang="nb-NO" sz="2200" i="1" dirty="0">
                <a:solidFill>
                  <a:schemeClr val="tx1"/>
                </a:solidFill>
              </a:rPr>
              <a:t>2029-2040).</a:t>
            </a:r>
            <a:r>
              <a:rPr lang="nb-NO" sz="2200" dirty="0">
                <a:solidFill>
                  <a:schemeClr val="tx1"/>
                </a:solidFill>
              </a:rPr>
              <a:t> Uakseptabelt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i="1" dirty="0">
                <a:solidFill>
                  <a:schemeClr val="tx1"/>
                </a:solidFill>
              </a:rPr>
              <a:t>om</a:t>
            </a:r>
            <a:r>
              <a:rPr lang="nb-NO" sz="2200" dirty="0">
                <a:solidFill>
                  <a:schemeClr val="tx1"/>
                </a:solidFill>
              </a:rPr>
              <a:t> det blir slik at ny modell </a:t>
            </a:r>
            <a:r>
              <a:rPr lang="nb-NO" sz="2200" dirty="0" err="1">
                <a:solidFill>
                  <a:schemeClr val="tx1"/>
                </a:solidFill>
              </a:rPr>
              <a:t>ikkje</a:t>
            </a:r>
            <a:r>
              <a:rPr lang="nb-NO" sz="2200" dirty="0">
                <a:solidFill>
                  <a:schemeClr val="tx1"/>
                </a:solidFill>
              </a:rPr>
              <a:t> skal ha </a:t>
            </a:r>
            <a:r>
              <a:rPr lang="nb-NO" sz="2200" dirty="0" err="1">
                <a:solidFill>
                  <a:schemeClr val="tx1"/>
                </a:solidFill>
              </a:rPr>
              <a:t>høyring</a:t>
            </a:r>
            <a:r>
              <a:rPr lang="nb-NO" sz="2200" dirty="0">
                <a:solidFill>
                  <a:schemeClr val="tx1"/>
                </a:solidFill>
              </a:rPr>
              <a:t>; ekstern og </a:t>
            </a:r>
            <a:r>
              <a:rPr lang="nb-NO" sz="2200" dirty="0" err="1">
                <a:solidFill>
                  <a:schemeClr val="tx1"/>
                </a:solidFill>
              </a:rPr>
              <a:t>open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 err="1">
                <a:solidFill>
                  <a:schemeClr val="tx1"/>
                </a:solidFill>
              </a:rPr>
              <a:t>høyring</a:t>
            </a:r>
            <a:r>
              <a:rPr lang="nb-NO" sz="2200" dirty="0">
                <a:solidFill>
                  <a:schemeClr val="tx1"/>
                </a:solidFill>
              </a:rPr>
              <a:t> må skje.</a:t>
            </a:r>
            <a:endParaRPr lang="nb-NO" sz="2200" i="1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b-NO" sz="2200" dirty="0">
                <a:solidFill>
                  <a:schemeClr val="tx1"/>
                </a:solidFill>
              </a:rPr>
              <a:t>Me ber fylka </a:t>
            </a:r>
            <a:r>
              <a:rPr lang="nb-NO" sz="2200" dirty="0" err="1">
                <a:solidFill>
                  <a:schemeClr val="tx1"/>
                </a:solidFill>
              </a:rPr>
              <a:t>vera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 err="1">
                <a:solidFill>
                  <a:schemeClr val="tx1"/>
                </a:solidFill>
              </a:rPr>
              <a:t>pådrivar</a:t>
            </a:r>
            <a:r>
              <a:rPr lang="nb-NO" sz="2200" dirty="0">
                <a:solidFill>
                  <a:schemeClr val="tx1"/>
                </a:solidFill>
              </a:rPr>
              <a:t> for og </a:t>
            </a:r>
            <a:r>
              <a:rPr lang="nb-NO" sz="2200" dirty="0" err="1">
                <a:solidFill>
                  <a:schemeClr val="tx1"/>
                </a:solidFill>
              </a:rPr>
              <a:t>sjølv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 err="1">
                <a:solidFill>
                  <a:schemeClr val="tx1"/>
                </a:solidFill>
              </a:rPr>
              <a:t>prioritera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b="1" dirty="0">
                <a:solidFill>
                  <a:schemeClr val="tx1"/>
                </a:solidFill>
              </a:rPr>
              <a:t>konsekvensutgreiing i høve ny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b="1" dirty="0">
                <a:solidFill>
                  <a:schemeClr val="tx1"/>
                </a:solidFill>
              </a:rPr>
              <a:t>skredfaktormodell </a:t>
            </a:r>
            <a:r>
              <a:rPr lang="nb-NO" sz="2200" dirty="0">
                <a:solidFill>
                  <a:schemeClr val="tx1"/>
                </a:solidFill>
              </a:rPr>
              <a:t>før ferdigstilling. Korleis blir prioriteringa av skredpunkt basert på ny modell ?</a:t>
            </a: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n-NO" sz="2200" b="1" dirty="0">
                <a:solidFill>
                  <a:schemeClr val="tx1"/>
                </a:solidFill>
              </a:rPr>
              <a:t>Den nasjonale g</a:t>
            </a:r>
            <a:r>
              <a:rPr kumimoji="0" lang="nn-NO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jennomføringsplanen</a:t>
            </a:r>
            <a:r>
              <a:rPr kumimoji="0" lang="nn-NO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nn-NO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skredsikring av riksveg skal bli ferdig til 1. oktober og så til høyring</a:t>
            </a:r>
            <a:r>
              <a:rPr lang="nn-NO" sz="2200" dirty="0">
                <a:solidFill>
                  <a:schemeClr val="tx1"/>
                </a:solidFill>
              </a:rPr>
              <a:t>. Planen </a:t>
            </a:r>
            <a:r>
              <a:rPr lang="nn-NO" sz="2200" b="1" dirty="0">
                <a:solidFill>
                  <a:schemeClr val="tx1"/>
                </a:solidFill>
              </a:rPr>
              <a:t>m</a:t>
            </a:r>
            <a:r>
              <a:rPr kumimoji="0" lang="nn-NO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å bli ein reell forpliktande plan med klare målsettingar</a:t>
            </a:r>
            <a:r>
              <a:rPr kumimoji="0" lang="nn-NO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ikkje berre ei liste over allereie løyvde tiltak. </a:t>
            </a:r>
            <a:r>
              <a:rPr kumimoji="0" lang="nn-NO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Ref</a:t>
            </a:r>
            <a:r>
              <a:rPr kumimoji="0" lang="nn-NO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Stortingets </a:t>
            </a:r>
            <a:r>
              <a:rPr kumimoji="0" lang="nn-NO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anmodningsvedtak</a:t>
            </a:r>
            <a:r>
              <a:rPr kumimoji="0" lang="nn-NO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470/22. </a:t>
            </a:r>
            <a:r>
              <a:rPr kumimoji="0" lang="nn-NO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fylkesvegar: </a:t>
            </a:r>
            <a:r>
              <a:rPr lang="nn-NO" sz="2000" dirty="0">
                <a:solidFill>
                  <a:schemeClr val="tx1"/>
                </a:solidFill>
              </a:rPr>
              <a:t>frist</a:t>
            </a:r>
            <a:r>
              <a:rPr kumimoji="0" lang="nn-NO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1.9.</a:t>
            </a: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endParaRPr lang="nb-NO" sz="2000" dirty="0"/>
          </a:p>
        </p:txBody>
      </p:sp>
      <p:pic>
        <p:nvPicPr>
          <p:cNvPr id="4" name="Bilde 3" descr="Et bilde som inneholder logo&#10;&#10;Automatisk generert beskrivelse">
            <a:extLst>
              <a:ext uri="{FF2B5EF4-FFF2-40B4-BE49-F238E27FC236}">
                <a16:creationId xmlns:a16="http://schemas.microsoft.com/office/drawing/2014/main" id="{A012F16F-A820-3AF3-1287-B29A0DF0FA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" r="1849" b="-9"/>
          <a:stretch/>
        </p:blipFill>
        <p:spPr>
          <a:xfrm>
            <a:off x="10416800" y="3184247"/>
            <a:ext cx="1337186" cy="15975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737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101100" y="274650"/>
            <a:ext cx="11481300" cy="88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b-NO" sz="4000" dirty="0"/>
              <a:t>Fjordvegen Riksveg 13 – </a:t>
            </a:r>
            <a:r>
              <a:rPr lang="nb-NO" sz="4000" dirty="0">
                <a:solidFill>
                  <a:schemeClr val="tx1"/>
                </a:solidFill>
              </a:rPr>
              <a:t>krav til ny</a:t>
            </a:r>
            <a:r>
              <a:rPr lang="no-NO" sz="4000" dirty="0">
                <a:solidFill>
                  <a:schemeClr val="tx1"/>
                </a:solidFill>
              </a:rPr>
              <a:t> NTP 202</a:t>
            </a:r>
            <a:r>
              <a:rPr lang="nb-NO" sz="4000" dirty="0">
                <a:solidFill>
                  <a:schemeClr val="tx1"/>
                </a:solidFill>
              </a:rPr>
              <a:t>5</a:t>
            </a:r>
            <a:r>
              <a:rPr lang="no-NO" sz="4000" dirty="0">
                <a:solidFill>
                  <a:schemeClr val="tx1"/>
                </a:solidFill>
              </a:rPr>
              <a:t>-203</a:t>
            </a:r>
            <a:r>
              <a:rPr lang="nb-NO" sz="4000" dirty="0">
                <a:solidFill>
                  <a:schemeClr val="tx1"/>
                </a:solidFill>
              </a:rPr>
              <a:t>6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6456040" y="3982998"/>
            <a:ext cx="64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04" y="119069"/>
            <a:ext cx="1093912" cy="109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0" y="1268574"/>
            <a:ext cx="12090900" cy="5589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>
              <a:buNone/>
            </a:pPr>
            <a:r>
              <a:rPr lang="nb-NO" sz="2400" b="1" i="1" dirty="0">
                <a:solidFill>
                  <a:schemeClr val="tx1"/>
                </a:solidFill>
              </a:rPr>
              <a:t>Me bed Rogaland fylke og følgja opp Rv 13-prosjekt i Rogaland </a:t>
            </a:r>
            <a:r>
              <a:rPr lang="nb-NO" sz="2000" b="1" i="1" dirty="0">
                <a:solidFill>
                  <a:schemeClr val="tx1"/>
                </a:solidFill>
              </a:rPr>
              <a:t>(med høg/middels skredfaktor)</a:t>
            </a:r>
            <a:r>
              <a:rPr lang="nb-NO" sz="2000" i="1" dirty="0">
                <a:solidFill>
                  <a:schemeClr val="tx1"/>
                </a:solidFill>
              </a:rPr>
              <a:t>: </a:t>
            </a:r>
            <a:br>
              <a:rPr lang="nb-NO" sz="2200" i="1" dirty="0">
                <a:solidFill>
                  <a:schemeClr val="tx1"/>
                </a:solidFill>
              </a:rPr>
            </a:br>
            <a:r>
              <a:rPr lang="nb-NO" sz="2200" i="1" dirty="0">
                <a:solidFill>
                  <a:schemeClr val="tx1"/>
                </a:solidFill>
              </a:rPr>
              <a:t>       -  </a:t>
            </a:r>
            <a:r>
              <a:rPr lang="no-NO" sz="2200" b="1" dirty="0">
                <a:solidFill>
                  <a:schemeClr val="tx1"/>
                </a:solidFill>
              </a:rPr>
              <a:t>Rødsliane</a:t>
            </a:r>
            <a:r>
              <a:rPr lang="nb-NO" sz="2200" b="1" dirty="0">
                <a:solidFill>
                  <a:schemeClr val="tx1"/>
                </a:solidFill>
              </a:rPr>
              <a:t>: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 err="1">
                <a:solidFill>
                  <a:schemeClr val="tx1"/>
                </a:solidFill>
              </a:rPr>
              <a:t>høgast</a:t>
            </a:r>
            <a:r>
              <a:rPr lang="nb-NO" sz="2200" dirty="0">
                <a:solidFill>
                  <a:schemeClr val="tx1"/>
                </a:solidFill>
              </a:rPr>
              <a:t> skredfaktor: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Lang tunell er </a:t>
            </a:r>
            <a:r>
              <a:rPr lang="nb-NO" sz="2200" dirty="0" err="1">
                <a:solidFill>
                  <a:schemeClr val="tx1"/>
                </a:solidFill>
              </a:rPr>
              <a:t>tryggare</a:t>
            </a:r>
            <a:r>
              <a:rPr lang="nb-NO" sz="2200" dirty="0">
                <a:solidFill>
                  <a:schemeClr val="tx1"/>
                </a:solidFill>
              </a:rPr>
              <a:t> og sterkt ønskt.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Gode </a:t>
            </a:r>
            <a:r>
              <a:rPr lang="nb-NO" sz="2200" dirty="0" err="1">
                <a:solidFill>
                  <a:schemeClr val="tx1"/>
                </a:solidFill>
              </a:rPr>
              <a:t>faglege</a:t>
            </a:r>
            <a:r>
              <a:rPr lang="nb-NO" sz="2200" dirty="0">
                <a:solidFill>
                  <a:schemeClr val="tx1"/>
                </a:solidFill>
              </a:rPr>
              <a:t> argument i tråd med tunell-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direktivet og </a:t>
            </a:r>
            <a:r>
              <a:rPr lang="nb-NO" sz="2200" dirty="0" err="1">
                <a:solidFill>
                  <a:schemeClr val="tx1"/>
                </a:solidFill>
              </a:rPr>
              <a:t>faglege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 err="1">
                <a:solidFill>
                  <a:schemeClr val="tx1"/>
                </a:solidFill>
              </a:rPr>
              <a:t>høyringsuttalar</a:t>
            </a:r>
            <a:r>
              <a:rPr lang="nb-NO" sz="2200" dirty="0">
                <a:solidFill>
                  <a:schemeClr val="tx1"/>
                </a:solidFill>
              </a:rPr>
              <a:t>.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I forslaget </a:t>
            </a:r>
            <a:r>
              <a:rPr lang="nb-NO" sz="2200" dirty="0" err="1">
                <a:solidFill>
                  <a:schemeClr val="tx1"/>
                </a:solidFill>
              </a:rPr>
              <a:t>frå</a:t>
            </a:r>
            <a:r>
              <a:rPr lang="nb-NO" sz="2200" dirty="0">
                <a:solidFill>
                  <a:schemeClr val="tx1"/>
                </a:solidFill>
              </a:rPr>
              <a:t> SVV ligg 963 mill. kr i første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seksårs-periode av NTP.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Held dette </a:t>
            </a:r>
            <a:r>
              <a:rPr lang="nb-NO" sz="2200" dirty="0" err="1">
                <a:solidFill>
                  <a:schemeClr val="tx1"/>
                </a:solidFill>
              </a:rPr>
              <a:t>berre</a:t>
            </a:r>
            <a:r>
              <a:rPr lang="nb-NO" sz="2200" dirty="0">
                <a:solidFill>
                  <a:schemeClr val="tx1"/>
                </a:solidFill>
              </a:rPr>
              <a:t> til kort tunell?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-    </a:t>
            </a:r>
            <a:r>
              <a:rPr lang="nb-NO" sz="2200" b="1" dirty="0">
                <a:solidFill>
                  <a:schemeClr val="tx1"/>
                </a:solidFill>
              </a:rPr>
              <a:t>N. </a:t>
            </a:r>
            <a:r>
              <a:rPr lang="nb-NO" sz="2200" b="1" dirty="0" err="1">
                <a:solidFill>
                  <a:schemeClr val="tx1"/>
                </a:solidFill>
              </a:rPr>
              <a:t>Tysdalsvatnet</a:t>
            </a:r>
            <a:r>
              <a:rPr lang="nb-NO" sz="2200" b="1" dirty="0">
                <a:solidFill>
                  <a:schemeClr val="tx1"/>
                </a:solidFill>
              </a:rPr>
              <a:t> (</a:t>
            </a:r>
            <a:r>
              <a:rPr lang="nb-NO" sz="2200" b="1" dirty="0" err="1">
                <a:solidFill>
                  <a:schemeClr val="tx1"/>
                </a:solidFill>
              </a:rPr>
              <a:t>Årdalstunellen</a:t>
            </a:r>
            <a:r>
              <a:rPr lang="nb-NO" sz="2200" b="1" dirty="0">
                <a:solidFill>
                  <a:schemeClr val="tx1"/>
                </a:solidFill>
              </a:rPr>
              <a:t>),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            planleggingsmidler må inn igjen.</a:t>
            </a:r>
          </a:p>
          <a:p>
            <a:pPr lvl="1">
              <a:spcBef>
                <a:spcPts val="0"/>
              </a:spcBef>
            </a:pPr>
            <a:r>
              <a:rPr lang="nb-NO" sz="2200" dirty="0">
                <a:solidFill>
                  <a:schemeClr val="tx1"/>
                </a:solidFill>
              </a:rPr>
              <a:t>Rassikringstiltak på strekket </a:t>
            </a:r>
            <a:r>
              <a:rPr lang="nb-NO" sz="2200" b="1" dirty="0" err="1">
                <a:solidFill>
                  <a:schemeClr val="tx1"/>
                </a:solidFill>
              </a:rPr>
              <a:t>Lovra</a:t>
            </a:r>
            <a:r>
              <a:rPr lang="nb-NO" sz="2200" b="1" dirty="0">
                <a:solidFill>
                  <a:schemeClr val="tx1"/>
                </a:solidFill>
              </a:rPr>
              <a:t> – </a:t>
            </a:r>
            <a:br>
              <a:rPr lang="nb-NO" sz="2200" b="1" dirty="0">
                <a:solidFill>
                  <a:schemeClr val="tx1"/>
                </a:solidFill>
              </a:rPr>
            </a:br>
            <a:r>
              <a:rPr lang="nb-NO" sz="2200" b="1" dirty="0" err="1">
                <a:solidFill>
                  <a:schemeClr val="tx1"/>
                </a:solidFill>
              </a:rPr>
              <a:t>Lovraeidet</a:t>
            </a:r>
            <a:r>
              <a:rPr lang="nb-NO" sz="2200" dirty="0">
                <a:solidFill>
                  <a:schemeClr val="tx1"/>
                </a:solidFill>
              </a:rPr>
              <a:t> (sør for og knytt til </a:t>
            </a:r>
            <a:r>
              <a:rPr lang="nb-NO" sz="2200" dirty="0" err="1">
                <a:solidFill>
                  <a:schemeClr val="tx1"/>
                </a:solidFill>
              </a:rPr>
              <a:t>Rødsliane</a:t>
            </a:r>
            <a:r>
              <a:rPr lang="nb-NO" sz="2200" dirty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nb-NO" sz="2200" dirty="0">
                <a:solidFill>
                  <a:schemeClr val="tx1"/>
                </a:solidFill>
              </a:rPr>
              <a:t>Rasstrekk i </a:t>
            </a:r>
            <a:r>
              <a:rPr lang="no-NO" sz="2200" b="1" dirty="0">
                <a:solidFill>
                  <a:schemeClr val="tx1"/>
                </a:solidFill>
              </a:rPr>
              <a:t>Brattlandsdalen</a:t>
            </a:r>
            <a:r>
              <a:rPr lang="nb-NO" sz="2200" dirty="0">
                <a:solidFill>
                  <a:schemeClr val="tx1"/>
                </a:solidFill>
              </a:rPr>
              <a:t> (Vestland) og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000" b="1" dirty="0">
                <a:solidFill>
                  <a:schemeClr val="tx1"/>
                </a:solidFill>
              </a:rPr>
              <a:t>Suldalsvatnet</a:t>
            </a:r>
            <a:r>
              <a:rPr lang="nb-NO" sz="2000" dirty="0">
                <a:solidFill>
                  <a:schemeClr val="tx1"/>
                </a:solidFill>
              </a:rPr>
              <a:t>   </a:t>
            </a:r>
            <a:r>
              <a:rPr lang="nb-NO" sz="1600" dirty="0">
                <a:solidFill>
                  <a:schemeClr val="tx1"/>
                </a:solidFill>
              </a:rPr>
              <a:t>                                                                        </a:t>
            </a:r>
            <a:r>
              <a:rPr lang="nb-NO" sz="1600" i="1" dirty="0">
                <a:solidFill>
                  <a:schemeClr val="tx1"/>
                </a:solidFill>
              </a:rPr>
              <a:t>Rv 13; ura og flaskehals-strekket ved Nedre </a:t>
            </a:r>
            <a:r>
              <a:rPr lang="nb-NO" sz="1600" i="1" dirty="0" err="1">
                <a:solidFill>
                  <a:schemeClr val="tx1"/>
                </a:solidFill>
              </a:rPr>
              <a:t>Tysdalsvatnet</a:t>
            </a:r>
            <a:r>
              <a:rPr lang="nb-NO" sz="1600" i="1" dirty="0">
                <a:solidFill>
                  <a:schemeClr val="tx1"/>
                </a:solidFill>
              </a:rPr>
              <a:t>. </a:t>
            </a:r>
            <a:r>
              <a:rPr lang="nb-NO" sz="1600" i="1" dirty="0" err="1">
                <a:solidFill>
                  <a:schemeClr val="tx1"/>
                </a:solidFill>
              </a:rPr>
              <a:t>Auka</a:t>
            </a:r>
            <a:r>
              <a:rPr lang="nb-NO" sz="1600" i="1" dirty="0">
                <a:solidFill>
                  <a:schemeClr val="tx1"/>
                </a:solidFill>
              </a:rPr>
              <a:t> trafikk</a:t>
            </a:r>
            <a:br>
              <a:rPr lang="nb-NO" sz="2200" i="1" dirty="0">
                <a:solidFill>
                  <a:schemeClr val="tx1"/>
                </a:solidFill>
              </a:rPr>
            </a:br>
            <a:r>
              <a:rPr lang="nb-NO" sz="2200" i="1" dirty="0" err="1">
                <a:solidFill>
                  <a:schemeClr val="tx1"/>
                </a:solidFill>
              </a:rPr>
              <a:t>Ein</a:t>
            </a:r>
            <a:r>
              <a:rPr lang="nb-NO" sz="2200" i="1" dirty="0">
                <a:solidFill>
                  <a:schemeClr val="tx1"/>
                </a:solidFill>
              </a:rPr>
              <a:t> </a:t>
            </a:r>
            <a:r>
              <a:rPr lang="nb-NO" sz="2200" b="1" i="1" dirty="0">
                <a:solidFill>
                  <a:schemeClr val="tx1"/>
                </a:solidFill>
              </a:rPr>
              <a:t>samla plan </a:t>
            </a:r>
            <a:r>
              <a:rPr lang="nb-NO" sz="2200" i="1" dirty="0">
                <a:solidFill>
                  <a:schemeClr val="tx1"/>
                </a:solidFill>
              </a:rPr>
              <a:t>bør </a:t>
            </a:r>
            <a:r>
              <a:rPr lang="nb-NO" sz="2200" i="1" dirty="0" err="1">
                <a:solidFill>
                  <a:schemeClr val="tx1"/>
                </a:solidFill>
              </a:rPr>
              <a:t>utformast</a:t>
            </a:r>
            <a:r>
              <a:rPr lang="nb-NO" sz="2200" i="1" dirty="0">
                <a:solidFill>
                  <a:schemeClr val="tx1"/>
                </a:solidFill>
              </a:rPr>
              <a:t> for strekket</a:t>
            </a:r>
            <a:br>
              <a:rPr lang="nb-NO" sz="2200" i="1" dirty="0">
                <a:solidFill>
                  <a:schemeClr val="tx1"/>
                </a:solidFill>
              </a:rPr>
            </a:br>
            <a:r>
              <a:rPr lang="nb-NO" sz="2200" i="1" dirty="0">
                <a:solidFill>
                  <a:schemeClr val="tx1"/>
                </a:solidFill>
              </a:rPr>
              <a:t>av riksveg 13 som SVV har ansvaret for (</a:t>
            </a:r>
            <a:r>
              <a:rPr lang="nb-NO" sz="2200" i="1" dirty="0" err="1">
                <a:solidFill>
                  <a:schemeClr val="tx1"/>
                </a:solidFill>
              </a:rPr>
              <a:t>tilsvarande</a:t>
            </a:r>
            <a:r>
              <a:rPr lang="nb-NO" sz="2200" i="1" dirty="0">
                <a:solidFill>
                  <a:schemeClr val="tx1"/>
                </a:solidFill>
              </a:rPr>
              <a:t> det Nye veier </a:t>
            </a:r>
            <a:r>
              <a:rPr lang="nb-NO" sz="2200" i="1" dirty="0" err="1">
                <a:solidFill>
                  <a:schemeClr val="tx1"/>
                </a:solidFill>
              </a:rPr>
              <a:t>utformar</a:t>
            </a:r>
            <a:r>
              <a:rPr lang="nb-NO" sz="2200" i="1" dirty="0">
                <a:solidFill>
                  <a:schemeClr val="tx1"/>
                </a:solidFill>
              </a:rPr>
              <a:t> for nordre del).      </a:t>
            </a:r>
            <a:endParaRPr lang="nb-NO" sz="1800" i="1" dirty="0">
              <a:solidFill>
                <a:srgbClr val="FF0000"/>
              </a:solidFill>
            </a:endParaRP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nb-NO" sz="2200" dirty="0">
              <a:solidFill>
                <a:srgbClr val="FF0000"/>
              </a:solidFill>
            </a:endParaRPr>
          </a:p>
          <a:p>
            <a:pPr marL="5715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b-NO" sz="2200" dirty="0">
                <a:solidFill>
                  <a:srgbClr val="FF0000"/>
                </a:solidFill>
              </a:rPr>
              <a:t>                                                                                 </a:t>
            </a:r>
            <a:endParaRPr lang="nb-NO" sz="1800" i="1" dirty="0">
              <a:solidFill>
                <a:schemeClr val="tx1"/>
              </a:solidFill>
            </a:endParaRPr>
          </a:p>
        </p:txBody>
      </p:sp>
      <p:pic>
        <p:nvPicPr>
          <p:cNvPr id="3" name="Bilde 2" descr="Nedre Tysdalsstranda, Hjelmeland/Strand Et bilde som inneholder fjell, utendørs, himmel, natur">
            <a:extLst>
              <a:ext uri="{FF2B5EF4-FFF2-40B4-BE49-F238E27FC236}">
                <a16:creationId xmlns:a16="http://schemas.microsoft.com/office/drawing/2014/main" id="{4D0421C5-71D4-9A64-B34E-248B7A79B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905" y="1786141"/>
            <a:ext cx="5875947" cy="391338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419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1624</Words>
  <Application>Microsoft Office PowerPoint</Application>
  <PresentationFormat>Widescreen</PresentationFormat>
  <Paragraphs>100</Paragraphs>
  <Slides>10</Slides>
  <Notes>9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Source Sans Pro</vt:lpstr>
      <vt:lpstr>Office-tema</vt:lpstr>
      <vt:lpstr>Acrobat Document</vt:lpstr>
      <vt:lpstr>  </vt:lpstr>
      <vt:lpstr>Kven er Fjordvegen Riksveg 13?  </vt:lpstr>
      <vt:lpstr>Kva mål har Fjordvegen Riksveg 13?</vt:lpstr>
      <vt:lpstr>Kva kjenneteiknar utfordringane for Rv 13?</vt:lpstr>
      <vt:lpstr>Kva gjer Fjordvegen Riksveg 13?</vt:lpstr>
      <vt:lpstr>Kva er viktig i høve NTP 2025-2036?</vt:lpstr>
      <vt:lpstr>Kva er viktig i høve NTP 2025-2036?</vt:lpstr>
      <vt:lpstr>Fjordvegen Riksveg 13 – krav til ny NTP 2025-2036</vt:lpstr>
      <vt:lpstr>Fjordvegen Riksveg 13 – krav til ny NTP 2025-2036</vt:lpstr>
      <vt:lpstr>Sommar på rv 13 mellom Hardandangerbrua og Kinsarvik     Følg oss på fjordvegen.no, fb og insta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Bruker</dc:creator>
  <cp:lastModifiedBy>Hanne Sundbø</cp:lastModifiedBy>
  <cp:revision>82</cp:revision>
  <cp:lastPrinted>2023-05-02T05:48:00Z</cp:lastPrinted>
  <dcterms:modified xsi:type="dcterms:W3CDTF">2023-05-02T05:54:16Z</dcterms:modified>
</cp:coreProperties>
</file>